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61" r:id="rId3"/>
    <p:sldId id="262" r:id="rId4"/>
    <p:sldId id="263" r:id="rId5"/>
    <p:sldId id="264" r:id="rId6"/>
    <p:sldId id="256" r:id="rId7"/>
    <p:sldId id="265" r:id="rId8"/>
    <p:sldId id="266" r:id="rId9"/>
    <p:sldId id="259" r:id="rId10"/>
    <p:sldId id="267" r:id="rId11"/>
    <p:sldId id="269" r:id="rId12"/>
    <p:sldId id="268" r:id="rId13"/>
    <p:sldId id="260" r:id="rId14"/>
  </p:sldIdLst>
  <p:sldSz cx="5418138" cy="7224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6" userDrawn="1">
          <p15:clr>
            <a:srgbClr val="A4A3A4"/>
          </p15:clr>
        </p15:guide>
        <p15:guide id="2" pos="17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405B"/>
    <a:srgbClr val="E07A5F"/>
    <a:srgbClr val="81B29A"/>
    <a:srgbClr val="56848A"/>
    <a:srgbClr val="FFFFFF"/>
    <a:srgbClr val="F4F1DE"/>
    <a:srgbClr val="F2CC8F"/>
    <a:srgbClr val="606C38"/>
    <a:srgbClr val="DDA15E"/>
    <a:srgbClr val="FFFF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93" autoAdjust="0"/>
    <p:restoredTop sz="94672"/>
  </p:normalViewPr>
  <p:slideViewPr>
    <p:cSldViewPr snapToGrid="0">
      <p:cViewPr varScale="1">
        <p:scale>
          <a:sx n="99" d="100"/>
          <a:sy n="99" d="100"/>
        </p:scale>
        <p:origin x="3546" y="84"/>
      </p:cViewPr>
      <p:guideLst>
        <p:guide orient="horz" pos="2276"/>
        <p:guide pos="17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361" y="1182379"/>
            <a:ext cx="4605417" cy="2515270"/>
          </a:xfrm>
        </p:spPr>
        <p:txBody>
          <a:bodyPr anchor="b"/>
          <a:lstStyle>
            <a:lvl1pPr algn="ctr">
              <a:defRPr sz="355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7267" y="3794647"/>
            <a:ext cx="4063604" cy="1744299"/>
          </a:xfrm>
        </p:spPr>
        <p:txBody>
          <a:bodyPr/>
          <a:lstStyle>
            <a:lvl1pPr marL="0" indent="0" algn="ctr">
              <a:buNone/>
              <a:defRPr sz="1422"/>
            </a:lvl1pPr>
            <a:lvl2pPr marL="270891" indent="0" algn="ctr">
              <a:buNone/>
              <a:defRPr sz="1185"/>
            </a:lvl2pPr>
            <a:lvl3pPr marL="541782" indent="0" algn="ctr">
              <a:buNone/>
              <a:defRPr sz="1067"/>
            </a:lvl3pPr>
            <a:lvl4pPr marL="812673" indent="0" algn="ctr">
              <a:buNone/>
              <a:defRPr sz="948"/>
            </a:lvl4pPr>
            <a:lvl5pPr marL="1083564" indent="0" algn="ctr">
              <a:buNone/>
              <a:defRPr sz="948"/>
            </a:lvl5pPr>
            <a:lvl6pPr marL="1354455" indent="0" algn="ctr">
              <a:buNone/>
              <a:defRPr sz="948"/>
            </a:lvl6pPr>
            <a:lvl7pPr marL="1625346" indent="0" algn="ctr">
              <a:buNone/>
              <a:defRPr sz="948"/>
            </a:lvl7pPr>
            <a:lvl8pPr marL="1896237" indent="0" algn="ctr">
              <a:buNone/>
              <a:defRPr sz="948"/>
            </a:lvl8pPr>
            <a:lvl9pPr marL="2167128" indent="0" algn="ctr">
              <a:buNone/>
              <a:defRPr sz="948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CE35-1113-4D00-9CB8-A7DCAE76C4C8}" type="datetimeFigureOut">
              <a:rPr lang="it-IT" smtClean="0"/>
              <a:t>29/03/2023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27-5A52-4D38-ACC4-3C39E71B3C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545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CE35-1113-4D00-9CB8-A7DCAE76C4C8}" type="datetimeFigureOut">
              <a:rPr lang="it-IT" smtClean="0"/>
              <a:t>29/03/2023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27-5A52-4D38-ACC4-3C39E71B3C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742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675" y="1801163"/>
            <a:ext cx="4673144" cy="3005279"/>
          </a:xfrm>
        </p:spPr>
        <p:txBody>
          <a:bodyPr anchor="b"/>
          <a:lstStyle>
            <a:lvl1pPr>
              <a:defRPr sz="355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9675" y="4834874"/>
            <a:ext cx="4673144" cy="1580405"/>
          </a:xfrm>
        </p:spPr>
        <p:txBody>
          <a:bodyPr/>
          <a:lstStyle>
            <a:lvl1pPr marL="0" indent="0">
              <a:buNone/>
              <a:defRPr sz="1422">
                <a:solidFill>
                  <a:schemeClr val="tx1"/>
                </a:solidFill>
              </a:defRPr>
            </a:lvl1pPr>
            <a:lvl2pPr marL="270891" indent="0">
              <a:buNone/>
              <a:defRPr sz="1185">
                <a:solidFill>
                  <a:schemeClr val="tx1">
                    <a:tint val="75000"/>
                  </a:schemeClr>
                </a:solidFill>
              </a:defRPr>
            </a:lvl2pPr>
            <a:lvl3pPr marL="541782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812673" indent="0">
              <a:buNone/>
              <a:defRPr sz="948">
                <a:solidFill>
                  <a:schemeClr val="tx1">
                    <a:tint val="75000"/>
                  </a:schemeClr>
                </a:solidFill>
              </a:defRPr>
            </a:lvl4pPr>
            <a:lvl5pPr marL="1083564" indent="0">
              <a:buNone/>
              <a:defRPr sz="948">
                <a:solidFill>
                  <a:schemeClr val="tx1">
                    <a:tint val="75000"/>
                  </a:schemeClr>
                </a:solidFill>
              </a:defRPr>
            </a:lvl5pPr>
            <a:lvl6pPr marL="1354455" indent="0">
              <a:buNone/>
              <a:defRPr sz="948">
                <a:solidFill>
                  <a:schemeClr val="tx1">
                    <a:tint val="75000"/>
                  </a:schemeClr>
                </a:solidFill>
              </a:defRPr>
            </a:lvl6pPr>
            <a:lvl7pPr marL="1625346" indent="0">
              <a:buNone/>
              <a:defRPr sz="948">
                <a:solidFill>
                  <a:schemeClr val="tx1">
                    <a:tint val="75000"/>
                  </a:schemeClr>
                </a:solidFill>
              </a:defRPr>
            </a:lvl7pPr>
            <a:lvl8pPr marL="1896237" indent="0">
              <a:buNone/>
              <a:defRPr sz="948">
                <a:solidFill>
                  <a:schemeClr val="tx1">
                    <a:tint val="75000"/>
                  </a:schemeClr>
                </a:solidFill>
              </a:defRPr>
            </a:lvl8pPr>
            <a:lvl9pPr marL="2167128" indent="0">
              <a:buNone/>
              <a:defRPr sz="94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CE35-1113-4D00-9CB8-A7DCAE76C4C8}" type="datetimeFigureOut">
              <a:rPr lang="it-IT" smtClean="0"/>
              <a:t>29/03/2023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27-5A52-4D38-ACC4-3C39E71B3C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1618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2497" y="1923245"/>
            <a:ext cx="2302709" cy="458401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42932" y="1923245"/>
            <a:ext cx="2302709" cy="458401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CE35-1113-4D00-9CB8-A7DCAE76C4C8}" type="datetimeFigureOut">
              <a:rPr lang="it-IT" smtClean="0"/>
              <a:t>29/03/2023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27-5A52-4D38-ACC4-3C39E71B3C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1440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203" y="384651"/>
            <a:ext cx="4673144" cy="13964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3203" y="1771059"/>
            <a:ext cx="2292126" cy="867968"/>
          </a:xfrm>
        </p:spPr>
        <p:txBody>
          <a:bodyPr anchor="b"/>
          <a:lstStyle>
            <a:lvl1pPr marL="0" indent="0">
              <a:buNone/>
              <a:defRPr sz="1422" b="1"/>
            </a:lvl1pPr>
            <a:lvl2pPr marL="270891" indent="0">
              <a:buNone/>
              <a:defRPr sz="1185" b="1"/>
            </a:lvl2pPr>
            <a:lvl3pPr marL="541782" indent="0">
              <a:buNone/>
              <a:defRPr sz="1067" b="1"/>
            </a:lvl3pPr>
            <a:lvl4pPr marL="812673" indent="0">
              <a:buNone/>
              <a:defRPr sz="948" b="1"/>
            </a:lvl4pPr>
            <a:lvl5pPr marL="1083564" indent="0">
              <a:buNone/>
              <a:defRPr sz="948" b="1"/>
            </a:lvl5pPr>
            <a:lvl6pPr marL="1354455" indent="0">
              <a:buNone/>
              <a:defRPr sz="948" b="1"/>
            </a:lvl6pPr>
            <a:lvl7pPr marL="1625346" indent="0">
              <a:buNone/>
              <a:defRPr sz="948" b="1"/>
            </a:lvl7pPr>
            <a:lvl8pPr marL="1896237" indent="0">
              <a:buNone/>
              <a:defRPr sz="948" b="1"/>
            </a:lvl8pPr>
            <a:lvl9pPr marL="2167128" indent="0">
              <a:buNone/>
              <a:defRPr sz="948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3203" y="2639027"/>
            <a:ext cx="2292126" cy="388161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42933" y="1771059"/>
            <a:ext cx="2303414" cy="867968"/>
          </a:xfrm>
        </p:spPr>
        <p:txBody>
          <a:bodyPr anchor="b"/>
          <a:lstStyle>
            <a:lvl1pPr marL="0" indent="0">
              <a:buNone/>
              <a:defRPr sz="1422" b="1"/>
            </a:lvl1pPr>
            <a:lvl2pPr marL="270891" indent="0">
              <a:buNone/>
              <a:defRPr sz="1185" b="1"/>
            </a:lvl2pPr>
            <a:lvl3pPr marL="541782" indent="0">
              <a:buNone/>
              <a:defRPr sz="1067" b="1"/>
            </a:lvl3pPr>
            <a:lvl4pPr marL="812673" indent="0">
              <a:buNone/>
              <a:defRPr sz="948" b="1"/>
            </a:lvl4pPr>
            <a:lvl5pPr marL="1083564" indent="0">
              <a:buNone/>
              <a:defRPr sz="948" b="1"/>
            </a:lvl5pPr>
            <a:lvl6pPr marL="1354455" indent="0">
              <a:buNone/>
              <a:defRPr sz="948" b="1"/>
            </a:lvl6pPr>
            <a:lvl7pPr marL="1625346" indent="0">
              <a:buNone/>
              <a:defRPr sz="948" b="1"/>
            </a:lvl7pPr>
            <a:lvl8pPr marL="1896237" indent="0">
              <a:buNone/>
              <a:defRPr sz="948" b="1"/>
            </a:lvl8pPr>
            <a:lvl9pPr marL="2167128" indent="0">
              <a:buNone/>
              <a:defRPr sz="948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42933" y="2639027"/>
            <a:ext cx="2303414" cy="388161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CE35-1113-4D00-9CB8-A7DCAE76C4C8}" type="datetimeFigureOut">
              <a:rPr lang="it-IT" smtClean="0"/>
              <a:t>29/03/2023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27-5A52-4D38-ACC4-3C39E71B3C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4550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CE35-1113-4D00-9CB8-A7DCAE76C4C8}" type="datetimeFigureOut">
              <a:rPr lang="it-IT" smtClean="0"/>
              <a:t>29/03/2023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27-5A52-4D38-ACC4-3C39E71B3C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25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CE35-1113-4D00-9CB8-A7DCAE76C4C8}" type="datetimeFigureOut">
              <a:rPr lang="it-IT" smtClean="0"/>
              <a:t>29/03/2023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27-5A52-4D38-ACC4-3C39E71B3C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3316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202" y="481648"/>
            <a:ext cx="1747491" cy="1685766"/>
          </a:xfrm>
        </p:spPr>
        <p:txBody>
          <a:bodyPr anchor="b"/>
          <a:lstStyle>
            <a:lvl1pPr>
              <a:defRPr sz="189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3415" y="1040226"/>
            <a:ext cx="2742932" cy="5134229"/>
          </a:xfrm>
        </p:spPr>
        <p:txBody>
          <a:bodyPr/>
          <a:lstStyle>
            <a:lvl1pPr>
              <a:defRPr sz="1896"/>
            </a:lvl1pPr>
            <a:lvl2pPr>
              <a:defRPr sz="1659"/>
            </a:lvl2pPr>
            <a:lvl3pPr>
              <a:defRPr sz="1422"/>
            </a:lvl3pPr>
            <a:lvl4pPr>
              <a:defRPr sz="1185"/>
            </a:lvl4pPr>
            <a:lvl5pPr>
              <a:defRPr sz="1185"/>
            </a:lvl5pPr>
            <a:lvl6pPr>
              <a:defRPr sz="1185"/>
            </a:lvl6pPr>
            <a:lvl7pPr>
              <a:defRPr sz="1185"/>
            </a:lvl7pPr>
            <a:lvl8pPr>
              <a:defRPr sz="1185"/>
            </a:lvl8pPr>
            <a:lvl9pPr>
              <a:defRPr sz="118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3202" y="2167414"/>
            <a:ext cx="1747491" cy="4015402"/>
          </a:xfrm>
        </p:spPr>
        <p:txBody>
          <a:bodyPr/>
          <a:lstStyle>
            <a:lvl1pPr marL="0" indent="0">
              <a:buNone/>
              <a:defRPr sz="948"/>
            </a:lvl1pPr>
            <a:lvl2pPr marL="270891" indent="0">
              <a:buNone/>
              <a:defRPr sz="830"/>
            </a:lvl2pPr>
            <a:lvl3pPr marL="541782" indent="0">
              <a:buNone/>
              <a:defRPr sz="711"/>
            </a:lvl3pPr>
            <a:lvl4pPr marL="812673" indent="0">
              <a:buNone/>
              <a:defRPr sz="593"/>
            </a:lvl4pPr>
            <a:lvl5pPr marL="1083564" indent="0">
              <a:buNone/>
              <a:defRPr sz="593"/>
            </a:lvl5pPr>
            <a:lvl6pPr marL="1354455" indent="0">
              <a:buNone/>
              <a:defRPr sz="593"/>
            </a:lvl6pPr>
            <a:lvl7pPr marL="1625346" indent="0">
              <a:buNone/>
              <a:defRPr sz="593"/>
            </a:lvl7pPr>
            <a:lvl8pPr marL="1896237" indent="0">
              <a:buNone/>
              <a:defRPr sz="593"/>
            </a:lvl8pPr>
            <a:lvl9pPr marL="2167128" indent="0">
              <a:buNone/>
              <a:defRPr sz="59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CE35-1113-4D00-9CB8-A7DCAE76C4C8}" type="datetimeFigureOut">
              <a:rPr lang="it-IT" smtClean="0"/>
              <a:t>29/03/2023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27-5A52-4D38-ACC4-3C39E71B3C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2891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202" y="481648"/>
            <a:ext cx="1747491" cy="1685766"/>
          </a:xfrm>
        </p:spPr>
        <p:txBody>
          <a:bodyPr anchor="b"/>
          <a:lstStyle>
            <a:lvl1pPr>
              <a:defRPr sz="189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03415" y="1040226"/>
            <a:ext cx="2742932" cy="5134229"/>
          </a:xfrm>
        </p:spPr>
        <p:txBody>
          <a:bodyPr anchor="t"/>
          <a:lstStyle>
            <a:lvl1pPr marL="0" indent="0">
              <a:buNone/>
              <a:defRPr sz="1896"/>
            </a:lvl1pPr>
            <a:lvl2pPr marL="270891" indent="0">
              <a:buNone/>
              <a:defRPr sz="1659"/>
            </a:lvl2pPr>
            <a:lvl3pPr marL="541782" indent="0">
              <a:buNone/>
              <a:defRPr sz="1422"/>
            </a:lvl3pPr>
            <a:lvl4pPr marL="812673" indent="0">
              <a:buNone/>
              <a:defRPr sz="1185"/>
            </a:lvl4pPr>
            <a:lvl5pPr marL="1083564" indent="0">
              <a:buNone/>
              <a:defRPr sz="1185"/>
            </a:lvl5pPr>
            <a:lvl6pPr marL="1354455" indent="0">
              <a:buNone/>
              <a:defRPr sz="1185"/>
            </a:lvl6pPr>
            <a:lvl7pPr marL="1625346" indent="0">
              <a:buNone/>
              <a:defRPr sz="1185"/>
            </a:lvl7pPr>
            <a:lvl8pPr marL="1896237" indent="0">
              <a:buNone/>
              <a:defRPr sz="1185"/>
            </a:lvl8pPr>
            <a:lvl9pPr marL="2167128" indent="0">
              <a:buNone/>
              <a:defRPr sz="118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3202" y="2167414"/>
            <a:ext cx="1747491" cy="4015402"/>
          </a:xfrm>
        </p:spPr>
        <p:txBody>
          <a:bodyPr/>
          <a:lstStyle>
            <a:lvl1pPr marL="0" indent="0">
              <a:buNone/>
              <a:defRPr sz="948"/>
            </a:lvl1pPr>
            <a:lvl2pPr marL="270891" indent="0">
              <a:buNone/>
              <a:defRPr sz="830"/>
            </a:lvl2pPr>
            <a:lvl3pPr marL="541782" indent="0">
              <a:buNone/>
              <a:defRPr sz="711"/>
            </a:lvl3pPr>
            <a:lvl4pPr marL="812673" indent="0">
              <a:buNone/>
              <a:defRPr sz="593"/>
            </a:lvl4pPr>
            <a:lvl5pPr marL="1083564" indent="0">
              <a:buNone/>
              <a:defRPr sz="593"/>
            </a:lvl5pPr>
            <a:lvl6pPr marL="1354455" indent="0">
              <a:buNone/>
              <a:defRPr sz="593"/>
            </a:lvl6pPr>
            <a:lvl7pPr marL="1625346" indent="0">
              <a:buNone/>
              <a:defRPr sz="593"/>
            </a:lvl7pPr>
            <a:lvl8pPr marL="1896237" indent="0">
              <a:buNone/>
              <a:defRPr sz="593"/>
            </a:lvl8pPr>
            <a:lvl9pPr marL="2167128" indent="0">
              <a:buNone/>
              <a:defRPr sz="59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CE35-1113-4D00-9CB8-A7DCAE76C4C8}" type="datetimeFigureOut">
              <a:rPr lang="it-IT" smtClean="0"/>
              <a:t>29/03/2023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27-5A52-4D38-ACC4-3C39E71B3C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3034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CE35-1113-4D00-9CB8-A7DCAE76C4C8}" type="datetimeFigureOut">
              <a:rPr lang="it-IT" smtClean="0"/>
              <a:t>29/03/2023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27-5A52-4D38-ACC4-3C39E71B3C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6931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77355" y="384649"/>
            <a:ext cx="1168286" cy="612261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2497" y="384649"/>
            <a:ext cx="3437131" cy="612261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CE35-1113-4D00-9CB8-A7DCAE76C4C8}" type="datetimeFigureOut">
              <a:rPr lang="it-IT" smtClean="0"/>
              <a:t>29/03/2023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D527-5A52-4D38-ACC4-3C39E71B3C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469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2497" y="384651"/>
            <a:ext cx="4673144" cy="13964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497" y="1923245"/>
            <a:ext cx="4673144" cy="45840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2497" y="6696240"/>
            <a:ext cx="1219081" cy="3846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3CE35-1113-4D00-9CB8-A7DCAE76C4C8}" type="datetimeFigureOut">
              <a:rPr lang="it-IT" smtClean="0"/>
              <a:t>29/03/2023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94758" y="6696240"/>
            <a:ext cx="1828622" cy="3846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26560" y="6696240"/>
            <a:ext cx="1219081" cy="3846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1D527-5A52-4D38-ACC4-3C39E71B3C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576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541782" rtl="0" eaLnBrk="1" latinLnBrk="0" hangingPunct="1">
        <a:lnSpc>
          <a:spcPct val="90000"/>
        </a:lnSpc>
        <a:spcBef>
          <a:spcPct val="0"/>
        </a:spcBef>
        <a:buNone/>
        <a:defRPr sz="260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5446" indent="-135446" algn="l" defTabSz="541782" rtl="0" eaLnBrk="1" latinLnBrk="0" hangingPunct="1">
        <a:lnSpc>
          <a:spcPct val="90000"/>
        </a:lnSpc>
        <a:spcBef>
          <a:spcPts val="593"/>
        </a:spcBef>
        <a:buFont typeface="Arial" panose="020B0604020202020204" pitchFamily="34" charset="0"/>
        <a:buChar char="•"/>
        <a:defRPr sz="1659" kern="1200">
          <a:solidFill>
            <a:schemeClr val="tx1"/>
          </a:solidFill>
          <a:latin typeface="+mn-lt"/>
          <a:ea typeface="+mn-ea"/>
          <a:cs typeface="+mn-cs"/>
        </a:defRPr>
      </a:lvl1pPr>
      <a:lvl2pPr marL="406337" indent="-135446" algn="l" defTabSz="541782" rtl="0" eaLnBrk="1" latinLnBrk="0" hangingPunct="1">
        <a:lnSpc>
          <a:spcPct val="90000"/>
        </a:lnSpc>
        <a:spcBef>
          <a:spcPts val="296"/>
        </a:spcBef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2pPr>
      <a:lvl3pPr marL="677228" indent="-135446" algn="l" defTabSz="541782" rtl="0" eaLnBrk="1" latinLnBrk="0" hangingPunct="1">
        <a:lnSpc>
          <a:spcPct val="90000"/>
        </a:lnSpc>
        <a:spcBef>
          <a:spcPts val="296"/>
        </a:spcBef>
        <a:buFont typeface="Arial" panose="020B0604020202020204" pitchFamily="34" charset="0"/>
        <a:buChar char="•"/>
        <a:defRPr sz="1185" kern="1200">
          <a:solidFill>
            <a:schemeClr val="tx1"/>
          </a:solidFill>
          <a:latin typeface="+mn-lt"/>
          <a:ea typeface="+mn-ea"/>
          <a:cs typeface="+mn-cs"/>
        </a:defRPr>
      </a:lvl3pPr>
      <a:lvl4pPr marL="948119" indent="-135446" algn="l" defTabSz="541782" rtl="0" eaLnBrk="1" latinLnBrk="0" hangingPunct="1">
        <a:lnSpc>
          <a:spcPct val="90000"/>
        </a:lnSpc>
        <a:spcBef>
          <a:spcPts val="296"/>
        </a:spcBef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4pPr>
      <a:lvl5pPr marL="1219010" indent="-135446" algn="l" defTabSz="541782" rtl="0" eaLnBrk="1" latinLnBrk="0" hangingPunct="1">
        <a:lnSpc>
          <a:spcPct val="90000"/>
        </a:lnSpc>
        <a:spcBef>
          <a:spcPts val="296"/>
        </a:spcBef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5pPr>
      <a:lvl6pPr marL="1489901" indent="-135446" algn="l" defTabSz="541782" rtl="0" eaLnBrk="1" latinLnBrk="0" hangingPunct="1">
        <a:lnSpc>
          <a:spcPct val="90000"/>
        </a:lnSpc>
        <a:spcBef>
          <a:spcPts val="296"/>
        </a:spcBef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6pPr>
      <a:lvl7pPr marL="1760792" indent="-135446" algn="l" defTabSz="541782" rtl="0" eaLnBrk="1" latinLnBrk="0" hangingPunct="1">
        <a:lnSpc>
          <a:spcPct val="90000"/>
        </a:lnSpc>
        <a:spcBef>
          <a:spcPts val="296"/>
        </a:spcBef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7pPr>
      <a:lvl8pPr marL="2031683" indent="-135446" algn="l" defTabSz="541782" rtl="0" eaLnBrk="1" latinLnBrk="0" hangingPunct="1">
        <a:lnSpc>
          <a:spcPct val="90000"/>
        </a:lnSpc>
        <a:spcBef>
          <a:spcPts val="296"/>
        </a:spcBef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8pPr>
      <a:lvl9pPr marL="2302574" indent="-135446" algn="l" defTabSz="541782" rtl="0" eaLnBrk="1" latinLnBrk="0" hangingPunct="1">
        <a:lnSpc>
          <a:spcPct val="90000"/>
        </a:lnSpc>
        <a:spcBef>
          <a:spcPts val="296"/>
        </a:spcBef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1782" rtl="0" eaLnBrk="1" latinLnBrk="0" hangingPunct="1">
        <a:defRPr sz="1067" kern="1200">
          <a:solidFill>
            <a:schemeClr val="tx1"/>
          </a:solidFill>
          <a:latin typeface="+mn-lt"/>
          <a:ea typeface="+mn-ea"/>
          <a:cs typeface="+mn-cs"/>
        </a:defRPr>
      </a:lvl1pPr>
      <a:lvl2pPr marL="270891" algn="l" defTabSz="541782" rtl="0" eaLnBrk="1" latinLnBrk="0" hangingPunct="1">
        <a:defRPr sz="1067" kern="1200">
          <a:solidFill>
            <a:schemeClr val="tx1"/>
          </a:solidFill>
          <a:latin typeface="+mn-lt"/>
          <a:ea typeface="+mn-ea"/>
          <a:cs typeface="+mn-cs"/>
        </a:defRPr>
      </a:lvl2pPr>
      <a:lvl3pPr marL="541782" algn="l" defTabSz="541782" rtl="0" eaLnBrk="1" latinLnBrk="0" hangingPunct="1">
        <a:defRPr sz="1067" kern="1200">
          <a:solidFill>
            <a:schemeClr val="tx1"/>
          </a:solidFill>
          <a:latin typeface="+mn-lt"/>
          <a:ea typeface="+mn-ea"/>
          <a:cs typeface="+mn-cs"/>
        </a:defRPr>
      </a:lvl3pPr>
      <a:lvl4pPr marL="812673" algn="l" defTabSz="541782" rtl="0" eaLnBrk="1" latinLnBrk="0" hangingPunct="1">
        <a:defRPr sz="1067" kern="1200">
          <a:solidFill>
            <a:schemeClr val="tx1"/>
          </a:solidFill>
          <a:latin typeface="+mn-lt"/>
          <a:ea typeface="+mn-ea"/>
          <a:cs typeface="+mn-cs"/>
        </a:defRPr>
      </a:lvl4pPr>
      <a:lvl5pPr marL="1083564" algn="l" defTabSz="541782" rtl="0" eaLnBrk="1" latinLnBrk="0" hangingPunct="1">
        <a:defRPr sz="1067" kern="1200">
          <a:solidFill>
            <a:schemeClr val="tx1"/>
          </a:solidFill>
          <a:latin typeface="+mn-lt"/>
          <a:ea typeface="+mn-ea"/>
          <a:cs typeface="+mn-cs"/>
        </a:defRPr>
      </a:lvl5pPr>
      <a:lvl6pPr marL="1354455" algn="l" defTabSz="541782" rtl="0" eaLnBrk="1" latinLnBrk="0" hangingPunct="1">
        <a:defRPr sz="1067" kern="1200">
          <a:solidFill>
            <a:schemeClr val="tx1"/>
          </a:solidFill>
          <a:latin typeface="+mn-lt"/>
          <a:ea typeface="+mn-ea"/>
          <a:cs typeface="+mn-cs"/>
        </a:defRPr>
      </a:lvl6pPr>
      <a:lvl7pPr marL="1625346" algn="l" defTabSz="541782" rtl="0" eaLnBrk="1" latinLnBrk="0" hangingPunct="1">
        <a:defRPr sz="1067" kern="1200">
          <a:solidFill>
            <a:schemeClr val="tx1"/>
          </a:solidFill>
          <a:latin typeface="+mn-lt"/>
          <a:ea typeface="+mn-ea"/>
          <a:cs typeface="+mn-cs"/>
        </a:defRPr>
      </a:lvl7pPr>
      <a:lvl8pPr marL="1896237" algn="l" defTabSz="541782" rtl="0" eaLnBrk="1" latinLnBrk="0" hangingPunct="1">
        <a:defRPr sz="1067" kern="1200">
          <a:solidFill>
            <a:schemeClr val="tx1"/>
          </a:solidFill>
          <a:latin typeface="+mn-lt"/>
          <a:ea typeface="+mn-ea"/>
          <a:cs typeface="+mn-cs"/>
        </a:defRPr>
      </a:lvl8pPr>
      <a:lvl9pPr marL="2167128" algn="l" defTabSz="541782" rtl="0" eaLnBrk="1" latinLnBrk="0" hangingPunct="1">
        <a:defRPr sz="10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05599C-4924-101D-9E92-65B6BCB22138}"/>
              </a:ext>
            </a:extLst>
          </p:cNvPr>
          <p:cNvSpPr/>
          <p:nvPr/>
        </p:nvSpPr>
        <p:spPr>
          <a:xfrm>
            <a:off x="0" y="-1"/>
            <a:ext cx="5418138" cy="7224713"/>
          </a:xfrm>
          <a:prstGeom prst="rect">
            <a:avLst/>
          </a:prstGeom>
          <a:solidFill>
            <a:srgbClr val="3D4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997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E9E0A6-4BE1-0928-7E1D-8FF097046D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344" y="904102"/>
            <a:ext cx="4897361" cy="78252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it-IT" sz="2800" b="1" dirty="0" err="1">
                <a:solidFill>
                  <a:srgbClr val="81B29A"/>
                </a:solidFill>
                <a:latin typeface="Tenorite" panose="00000500000000000000" pitchFamily="2" charset="0"/>
              </a:rPr>
              <a:t>Challenging</a:t>
            </a:r>
            <a:r>
              <a:rPr lang="it-IT" sz="2800" b="1" dirty="0">
                <a:solidFill>
                  <a:srgbClr val="81B29A"/>
                </a:solidFill>
                <a:latin typeface="Tenorite" panose="00000500000000000000" pitchFamily="2" charset="0"/>
              </a:rPr>
              <a:t> </a:t>
            </a:r>
            <a:r>
              <a:rPr lang="it-IT" sz="2800" b="1" dirty="0" err="1">
                <a:solidFill>
                  <a:srgbClr val="81B29A"/>
                </a:solidFill>
                <a:latin typeface="Tenorite" panose="00000500000000000000" pitchFamily="2" charset="0"/>
              </a:rPr>
              <a:t>conservation</a:t>
            </a:r>
            <a:br>
              <a:rPr lang="it-IT" sz="3200" b="1" dirty="0">
                <a:solidFill>
                  <a:srgbClr val="81B29A"/>
                </a:solidFill>
                <a:latin typeface="Tenorite" panose="00000500000000000000" pitchFamily="2" charset="0"/>
              </a:rPr>
            </a:br>
            <a:r>
              <a:rPr lang="it-IT" sz="2800" dirty="0">
                <a:solidFill>
                  <a:srgbClr val="81B29A"/>
                </a:solidFill>
                <a:latin typeface="Tenorite" panose="00000500000000000000" pitchFamily="2" charset="0"/>
              </a:rPr>
              <a:t>adattarsi al cambiamento</a:t>
            </a:r>
            <a:endParaRPr lang="it-IT" sz="3000" dirty="0">
              <a:solidFill>
                <a:srgbClr val="81B29A"/>
              </a:solidFill>
              <a:latin typeface="Tenorite" panose="000005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344002-D275-8A33-95E9-D3C31B7D3F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085" y="1580268"/>
            <a:ext cx="4789968" cy="725313"/>
          </a:xfrm>
        </p:spPr>
        <p:txBody>
          <a:bodyPr>
            <a:noAutofit/>
          </a:bodyPr>
          <a:lstStyle/>
          <a:p>
            <a:r>
              <a:rPr lang="it-IT" sz="1300" dirty="0">
                <a:solidFill>
                  <a:srgbClr val="E07A5F"/>
                </a:solidFill>
                <a:latin typeface="Tenorite" panose="00000500000000000000" pitchFamily="2" charset="0"/>
              </a:rPr>
              <a:t>Prima Conferenza di Biologia della Conservazione per ECR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2AE15EE-14BF-61B0-ECE8-2B4AD7556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619" y="113539"/>
            <a:ext cx="1438900" cy="79056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8DD03BB-B13F-C91F-A4AD-7A5E3E202658}"/>
              </a:ext>
            </a:extLst>
          </p:cNvPr>
          <p:cNvSpPr/>
          <p:nvPr/>
        </p:nvSpPr>
        <p:spPr>
          <a:xfrm>
            <a:off x="208184" y="1953928"/>
            <a:ext cx="5001770" cy="5132672"/>
          </a:xfrm>
          <a:prstGeom prst="roundRect">
            <a:avLst>
              <a:gd name="adj" fmla="val 8267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sz="1200" dirty="0"/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AACA4056-E74F-919D-63C0-095E8002DB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618534"/>
              </p:ext>
            </p:extLst>
          </p:nvPr>
        </p:nvGraphicFramePr>
        <p:xfrm>
          <a:off x="473466" y="2796088"/>
          <a:ext cx="4471204" cy="1030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631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391573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275725">
                <a:tc>
                  <a:txBody>
                    <a:bodyPr/>
                    <a:lstStyle/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12:00 – 13:00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Registrazioni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047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13:00 – 17:00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Workshop: “</a:t>
                      </a:r>
                      <a:r>
                        <a:rPr lang="en-GB" sz="110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Hints and tips for publishing in conservation, ecology and environmental journals</a:t>
                      </a:r>
                      <a:r>
                        <a:rPr lang="en-GB" sz="1100" b="1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”</a:t>
                      </a:r>
                      <a:br>
                        <a:rPr lang="en-GB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en-GB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Moreno Di Marco e Luca Santini </a:t>
                      </a:r>
                      <a:r>
                        <a:rPr lang="en-GB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it-IT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Dip. di Biologia e Biotecnologie, Università Sapienza di Roma)</a:t>
                      </a:r>
                      <a:endParaRPr lang="en-GB" sz="1050" b="0" dirty="0">
                        <a:solidFill>
                          <a:srgbClr val="56848A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37109"/>
                  </a:ext>
                </a:extLst>
              </a:tr>
            </a:tbl>
          </a:graphicData>
        </a:graphic>
      </p:graphicFrame>
      <p:sp>
        <p:nvSpPr>
          <p:cNvPr id="9" name="Subtitle 2">
            <a:extLst>
              <a:ext uri="{FF2B5EF4-FFF2-40B4-BE49-F238E27FC236}">
                <a16:creationId xmlns:a16="http://schemas.microsoft.com/office/drawing/2014/main" id="{E4EAE8CE-98D8-2EA5-E230-A9A75CF09C30}"/>
              </a:ext>
            </a:extLst>
          </p:cNvPr>
          <p:cNvSpPr txBox="1">
            <a:spLocks/>
          </p:cNvSpPr>
          <p:nvPr/>
        </p:nvSpPr>
        <p:spPr>
          <a:xfrm>
            <a:off x="314084" y="2062436"/>
            <a:ext cx="4789968" cy="314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1782" rtl="0" eaLnBrk="1" latinLnBrk="0" hangingPunct="1">
              <a:lnSpc>
                <a:spcPct val="90000"/>
              </a:lnSpc>
              <a:spcBef>
                <a:spcPts val="593"/>
              </a:spcBef>
              <a:buFont typeface="Arial" panose="020B0604020202020204" pitchFamily="34" charset="0"/>
              <a:buNone/>
              <a:defRPr sz="14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891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1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782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2673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3564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4455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5346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6237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7128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1" u="sng" dirty="0">
                <a:solidFill>
                  <a:srgbClr val="E07A5F"/>
                </a:solidFill>
                <a:latin typeface="Tenorite" panose="00000500000000000000" pitchFamily="2" charset="0"/>
              </a:rPr>
              <a:t>Martedì 18 Aprile 2023</a:t>
            </a:r>
            <a:br>
              <a:rPr lang="it-IT" sz="1400" b="1" dirty="0">
                <a:solidFill>
                  <a:srgbClr val="E07A5F"/>
                </a:solidFill>
                <a:latin typeface="Tenorite" panose="00000500000000000000" pitchFamily="2" charset="0"/>
              </a:rPr>
            </a:br>
            <a:endParaRPr lang="it-IT" sz="1400" b="1" dirty="0">
              <a:solidFill>
                <a:srgbClr val="E07A5F"/>
              </a:solidFill>
              <a:latin typeface="Tenorite" panose="00000500000000000000" pitchFamily="2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21C0CB28-4996-F92C-5727-A39EED858103}"/>
              </a:ext>
            </a:extLst>
          </p:cNvPr>
          <p:cNvSpPr txBox="1">
            <a:spLocks/>
          </p:cNvSpPr>
          <p:nvPr/>
        </p:nvSpPr>
        <p:spPr>
          <a:xfrm>
            <a:off x="314084" y="2283733"/>
            <a:ext cx="4789968" cy="314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1782" rtl="0" eaLnBrk="1" latinLnBrk="0" hangingPunct="1">
              <a:lnSpc>
                <a:spcPct val="90000"/>
              </a:lnSpc>
              <a:spcBef>
                <a:spcPts val="593"/>
              </a:spcBef>
              <a:buFont typeface="Arial" panose="020B0604020202020204" pitchFamily="34" charset="0"/>
              <a:buNone/>
              <a:defRPr sz="14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891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1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782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2673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3564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4455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5346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6237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7128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100" b="0" i="0" u="none" strike="noStrike" kern="1200" dirty="0">
                <a:solidFill>
                  <a:srgbClr val="E07A5F"/>
                </a:solidFill>
                <a:effectLst/>
                <a:latin typeface="Tenorite" panose="00000500000000000000" pitchFamily="2" charset="0"/>
                <a:ea typeface="+mn-ea"/>
                <a:cs typeface="+mn-cs"/>
              </a:rPr>
              <a:t>Presso </a:t>
            </a:r>
            <a:r>
              <a:rPr lang="it-IT" sz="1100" b="1" i="0" u="none" strike="noStrike" kern="1200" dirty="0">
                <a:solidFill>
                  <a:srgbClr val="E07A5F"/>
                </a:solidFill>
                <a:effectLst/>
                <a:latin typeface="Tenorite" panose="00000500000000000000" pitchFamily="2" charset="0"/>
                <a:ea typeface="+mn-ea"/>
                <a:cs typeface="+mn-cs"/>
              </a:rPr>
              <a:t>Aula Pasquini</a:t>
            </a:r>
            <a:r>
              <a:rPr lang="it-IT" sz="1100" b="0" i="0" u="none" strike="noStrike" kern="1200" dirty="0">
                <a:solidFill>
                  <a:srgbClr val="E07A5F"/>
                </a:solidFill>
                <a:effectLst/>
                <a:latin typeface="Tenorite" panose="00000500000000000000" pitchFamily="2" charset="0"/>
                <a:ea typeface="+mn-ea"/>
                <a:cs typeface="+mn-cs"/>
              </a:rPr>
              <a:t>, Edificio di Zoologia</a:t>
            </a:r>
            <a:br>
              <a:rPr lang="it-IT" sz="1100" b="0" i="0" u="none" strike="noStrike" kern="1200" dirty="0">
                <a:solidFill>
                  <a:srgbClr val="E07A5F"/>
                </a:solidFill>
                <a:effectLst/>
                <a:latin typeface="Tenorite" panose="00000500000000000000" pitchFamily="2" charset="0"/>
                <a:ea typeface="+mn-ea"/>
                <a:cs typeface="+mn-cs"/>
              </a:rPr>
            </a:br>
            <a:r>
              <a:rPr lang="it-IT" sz="1100" b="0" i="0" u="none" strike="noStrike" kern="1200" dirty="0">
                <a:solidFill>
                  <a:srgbClr val="E07A5F"/>
                </a:solidFill>
                <a:effectLst/>
                <a:latin typeface="Tenorite" panose="00000500000000000000" pitchFamily="2" charset="0"/>
                <a:ea typeface="+mn-ea"/>
                <a:cs typeface="+mn-cs"/>
              </a:rPr>
              <a:t>Dip. Biologia e Biotecnologie, Università Sapienza </a:t>
            </a:r>
            <a:br>
              <a:rPr lang="it-IT" sz="1100" b="0" i="0" u="none" strike="noStrike" kern="1200" dirty="0">
                <a:solidFill>
                  <a:srgbClr val="E07A5F"/>
                </a:solidFill>
                <a:effectLst/>
                <a:latin typeface="Tenorite" panose="00000500000000000000" pitchFamily="2" charset="0"/>
                <a:ea typeface="+mn-ea"/>
                <a:cs typeface="+mn-cs"/>
              </a:rPr>
            </a:br>
            <a:r>
              <a:rPr lang="it-IT" sz="1100" b="0" i="1" u="none" strike="noStrike" kern="1200" dirty="0">
                <a:solidFill>
                  <a:srgbClr val="E07A5F"/>
                </a:solidFill>
                <a:effectLst/>
                <a:latin typeface="Tenorite" panose="00000500000000000000" pitchFamily="2" charset="0"/>
                <a:ea typeface="+mn-ea"/>
                <a:cs typeface="+mn-cs"/>
              </a:rPr>
              <a:t>Viale dell’Università 32, 00185, Roma</a:t>
            </a:r>
            <a:endParaRPr lang="it-IT" sz="1100" b="1" i="1" dirty="0">
              <a:solidFill>
                <a:srgbClr val="E07A5F"/>
              </a:solidFill>
              <a:latin typeface="Tenorite" panose="00000500000000000000" pitchFamily="2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BE2EC28C-C1C2-FBC7-9FA5-B400FD23E41A}"/>
              </a:ext>
            </a:extLst>
          </p:cNvPr>
          <p:cNvSpPr txBox="1">
            <a:spLocks/>
          </p:cNvSpPr>
          <p:nvPr/>
        </p:nvSpPr>
        <p:spPr>
          <a:xfrm>
            <a:off x="314084" y="3971875"/>
            <a:ext cx="4789968" cy="314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1782" rtl="0" eaLnBrk="1" latinLnBrk="0" hangingPunct="1">
              <a:lnSpc>
                <a:spcPct val="90000"/>
              </a:lnSpc>
              <a:spcBef>
                <a:spcPts val="593"/>
              </a:spcBef>
              <a:buFont typeface="Arial" panose="020B0604020202020204" pitchFamily="34" charset="0"/>
              <a:buNone/>
              <a:defRPr sz="14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891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1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782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2673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3564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4455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5346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6237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7128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1" u="sng" dirty="0">
                <a:solidFill>
                  <a:srgbClr val="E07A5F"/>
                </a:solidFill>
                <a:latin typeface="Tenorite" panose="00000500000000000000" pitchFamily="2" charset="0"/>
              </a:rPr>
              <a:t>Mercoledì 19 Aprile 2023</a:t>
            </a:r>
            <a:br>
              <a:rPr lang="it-IT" sz="1400" b="1" dirty="0">
                <a:solidFill>
                  <a:srgbClr val="E07A5F"/>
                </a:solidFill>
                <a:latin typeface="Tenorite" panose="00000500000000000000" pitchFamily="2" charset="0"/>
              </a:rPr>
            </a:br>
            <a:endParaRPr lang="it-IT" sz="1400" b="1" dirty="0">
              <a:solidFill>
                <a:srgbClr val="E07A5F"/>
              </a:solidFill>
              <a:latin typeface="Tenorite" panose="00000500000000000000" pitchFamily="2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0C3F6A1-9570-539B-F8EB-A14F2455EB2A}"/>
              </a:ext>
            </a:extLst>
          </p:cNvPr>
          <p:cNvSpPr txBox="1">
            <a:spLocks/>
          </p:cNvSpPr>
          <p:nvPr/>
        </p:nvSpPr>
        <p:spPr>
          <a:xfrm>
            <a:off x="314084" y="4194163"/>
            <a:ext cx="4789968" cy="314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1782" rtl="0" eaLnBrk="1" latinLnBrk="0" hangingPunct="1">
              <a:lnSpc>
                <a:spcPct val="90000"/>
              </a:lnSpc>
              <a:spcBef>
                <a:spcPts val="593"/>
              </a:spcBef>
              <a:buFont typeface="Arial" panose="020B0604020202020204" pitchFamily="34" charset="0"/>
              <a:buNone/>
              <a:defRPr sz="14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891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1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782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2673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3564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4455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5346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6237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7128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100" b="0" i="0" u="none" strike="noStrike" kern="1200" dirty="0">
                <a:solidFill>
                  <a:srgbClr val="E07A5F"/>
                </a:solidFill>
                <a:effectLst/>
                <a:latin typeface="Tenorite" panose="00000500000000000000" pitchFamily="2" charset="0"/>
                <a:ea typeface="+mn-ea"/>
                <a:cs typeface="+mn-cs"/>
              </a:rPr>
              <a:t>Presso </a:t>
            </a:r>
            <a:r>
              <a:rPr lang="it-IT" sz="1100" b="1" i="0" u="none" strike="noStrike" kern="1200" dirty="0">
                <a:solidFill>
                  <a:srgbClr val="E07A5F"/>
                </a:solidFill>
                <a:effectLst/>
                <a:latin typeface="Tenorite" panose="00000500000000000000" pitchFamily="2" charset="0"/>
                <a:ea typeface="+mn-ea"/>
                <a:cs typeface="+mn-cs"/>
              </a:rPr>
              <a:t>Sala dei Lecci</a:t>
            </a:r>
            <a:r>
              <a:rPr lang="it-IT" sz="1100" b="0" i="0" u="none" strike="noStrike" kern="1200" dirty="0">
                <a:solidFill>
                  <a:srgbClr val="E07A5F"/>
                </a:solidFill>
                <a:effectLst/>
                <a:latin typeface="Tenorite" panose="00000500000000000000" pitchFamily="2" charset="0"/>
                <a:ea typeface="+mn-ea"/>
                <a:cs typeface="+mn-cs"/>
              </a:rPr>
              <a:t>, Bioparco di Roma</a:t>
            </a:r>
            <a:br>
              <a:rPr lang="it-IT" sz="1100" dirty="0">
                <a:solidFill>
                  <a:srgbClr val="E07A5F"/>
                </a:solidFill>
                <a:latin typeface="Tenorite" panose="00000500000000000000" pitchFamily="2" charset="0"/>
              </a:rPr>
            </a:br>
            <a:r>
              <a:rPr lang="it-IT" sz="1100" b="0" i="0" u="none" strike="noStrike" kern="1200" dirty="0">
                <a:solidFill>
                  <a:srgbClr val="E07A5F"/>
                </a:solidFill>
                <a:effectLst/>
                <a:latin typeface="Tenorite" panose="00000500000000000000" pitchFamily="2" charset="0"/>
                <a:ea typeface="+mn-ea"/>
                <a:cs typeface="+mn-cs"/>
              </a:rPr>
              <a:t>ingresso pedonale Villa Borghese, </a:t>
            </a:r>
            <a:br>
              <a:rPr lang="it-IT" sz="1050" b="0" i="0" u="none" strike="noStrike" kern="1200" dirty="0">
                <a:solidFill>
                  <a:srgbClr val="E07A5F"/>
                </a:solidFill>
                <a:effectLst/>
                <a:latin typeface="Tenorite" panose="00000500000000000000" pitchFamily="2" charset="0"/>
                <a:ea typeface="+mn-ea"/>
                <a:cs typeface="+mn-cs"/>
              </a:rPr>
            </a:br>
            <a:r>
              <a:rPr lang="it-IT" sz="1050" b="0" i="0" u="none" strike="noStrike" kern="1200" dirty="0">
                <a:solidFill>
                  <a:srgbClr val="E07A5F"/>
                </a:solidFill>
                <a:effectLst/>
                <a:latin typeface="Tenorite" panose="00000500000000000000" pitchFamily="2" charset="0"/>
                <a:ea typeface="+mn-ea"/>
                <a:cs typeface="+mn-cs"/>
              </a:rPr>
              <a:t>incrocio tra </a:t>
            </a:r>
            <a:r>
              <a:rPr lang="it-IT" sz="1050" b="0" i="1" u="none" strike="noStrike" kern="1200" dirty="0">
                <a:solidFill>
                  <a:srgbClr val="E07A5F"/>
                </a:solidFill>
                <a:effectLst/>
                <a:latin typeface="Tenorite" panose="00000500000000000000" pitchFamily="2" charset="0"/>
                <a:ea typeface="+mn-ea"/>
                <a:cs typeface="+mn-cs"/>
              </a:rPr>
              <a:t>Via Aldrovandi, Viale Rossini, Via Mercadante</a:t>
            </a:r>
            <a:endParaRPr lang="it-IT" sz="1100" b="1" i="1" dirty="0">
              <a:solidFill>
                <a:srgbClr val="E07A5F"/>
              </a:solidFill>
              <a:latin typeface="Tenorite" panose="00000500000000000000" pitchFamily="2" charset="0"/>
            </a:endParaRPr>
          </a:p>
        </p:txBody>
      </p:sp>
      <p:graphicFrame>
        <p:nvGraphicFramePr>
          <p:cNvPr id="16" name="Table 8">
            <a:extLst>
              <a:ext uri="{FF2B5EF4-FFF2-40B4-BE49-F238E27FC236}">
                <a16:creationId xmlns:a16="http://schemas.microsoft.com/office/drawing/2014/main" id="{D8D2EFC2-6021-B436-D26A-2B5E09456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985575"/>
              </p:ext>
            </p:extLst>
          </p:nvPr>
        </p:nvGraphicFramePr>
        <p:xfrm>
          <a:off x="473466" y="4760739"/>
          <a:ext cx="4471204" cy="2496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631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391573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276988">
                <a:tc>
                  <a:txBody>
                    <a:bodyPr/>
                    <a:lstStyle/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08:00 – 09:20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Registrazioni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047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09:20 – 09:40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Saluti di Benvenuto</a:t>
                      </a:r>
                      <a:br>
                        <a:rPr lang="en-GB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it-IT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Paola </a:t>
                      </a:r>
                      <a:r>
                        <a:rPr lang="it-IT" sz="1100" b="0" i="0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Palanza</a:t>
                      </a:r>
                      <a:r>
                        <a:rPr lang="it-IT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(Presidente Bioparco) </a:t>
                      </a:r>
                      <a:r>
                        <a:rPr lang="it-IT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 Michela Pacifici </a:t>
                      </a:r>
                      <a:r>
                        <a:rPr lang="it-IT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(Presidente SCB </a:t>
                      </a:r>
                      <a:r>
                        <a:rPr lang="it-IT" sz="1050" b="0" i="0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Italy</a:t>
                      </a:r>
                      <a:r>
                        <a:rPr lang="it-IT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Moderatrice: Lisa Tedeschi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37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09:40 </a:t>
                      </a:r>
                      <a:r>
                        <a:rPr lang="it-IT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</a:t>
                      </a:r>
                      <a:r>
                        <a:rPr lang="en-GB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10:20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Plenaria: </a:t>
                      </a:r>
                      <a:r>
                        <a:rPr lang="it-IT" sz="110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“</a:t>
                      </a:r>
                      <a:r>
                        <a:rPr lang="it-IT" sz="110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Communication</a:t>
                      </a:r>
                      <a:r>
                        <a:rPr lang="it-IT" sz="110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is</a:t>
                      </a:r>
                      <a:r>
                        <a:rPr lang="it-IT" sz="110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conservation</a:t>
                      </a:r>
                      <a:r>
                        <a:rPr lang="it-IT" sz="110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”</a:t>
                      </a:r>
                      <a:br>
                        <a:rPr lang="it-IT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it-IT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Laura Scillitani </a:t>
                      </a:r>
                      <a:r>
                        <a:rPr lang="it-IT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(Progetto LIFE </a:t>
                      </a:r>
                      <a:r>
                        <a:rPr lang="it-IT" sz="1050" b="0" i="0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WolfAlps</a:t>
                      </a:r>
                      <a:r>
                        <a:rPr lang="it-IT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EU MUSE – Aree Protette Alpi Marittime) </a:t>
                      </a: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Moderatrice: Lisa Tedeschi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952265"/>
                  </a:ext>
                </a:extLst>
              </a:tr>
              <a:tr h="281194">
                <a:tc>
                  <a:txBody>
                    <a:bodyPr/>
                    <a:lstStyle/>
                    <a:p>
                      <a:r>
                        <a:rPr lang="en-GB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10:20 – 11:25 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Talks </a:t>
                      </a:r>
                      <a:r>
                        <a:rPr lang="en-GB" sz="1100" b="1" i="0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finalisti</a:t>
                      </a:r>
                      <a:r>
                        <a:rPr lang="en-GB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Early Career Researchers Award</a:t>
                      </a:r>
                      <a:r>
                        <a:rPr lang="en-GB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Moderatori: Andrea Cristiano, Laura Limonciello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878353"/>
                  </a:ext>
                </a:extLst>
              </a:tr>
              <a:tr h="276330"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2296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623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05599C-4924-101D-9E92-65B6BCB22138}"/>
              </a:ext>
            </a:extLst>
          </p:cNvPr>
          <p:cNvSpPr/>
          <p:nvPr/>
        </p:nvSpPr>
        <p:spPr>
          <a:xfrm>
            <a:off x="0" y="-1"/>
            <a:ext cx="5418138" cy="7224713"/>
          </a:xfrm>
          <a:prstGeom prst="rect">
            <a:avLst/>
          </a:prstGeom>
          <a:solidFill>
            <a:srgbClr val="3D4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997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E9E0A6-4BE1-0928-7E1D-8FF097046D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344" y="904102"/>
            <a:ext cx="4897361" cy="78252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endParaRPr lang="it-IT" sz="3000" dirty="0">
              <a:solidFill>
                <a:srgbClr val="81B29A"/>
              </a:solidFill>
              <a:latin typeface="Tenorite" panose="000005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344002-D275-8A33-95E9-D3C31B7D3F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085" y="1580268"/>
            <a:ext cx="4789968" cy="725313"/>
          </a:xfrm>
        </p:spPr>
        <p:txBody>
          <a:bodyPr>
            <a:noAutofit/>
          </a:bodyPr>
          <a:lstStyle/>
          <a:p>
            <a:endParaRPr lang="it-IT" sz="1300" dirty="0">
              <a:solidFill>
                <a:srgbClr val="E07A5F"/>
              </a:solidFill>
              <a:latin typeface="Tenorite" panose="00000500000000000000" pitchFamily="2" charset="0"/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2AE15EE-14BF-61B0-ECE8-2B4AD7556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619" y="113539"/>
            <a:ext cx="1438900" cy="79056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8DD03BB-B13F-C91F-A4AD-7A5E3E202658}"/>
              </a:ext>
            </a:extLst>
          </p:cNvPr>
          <p:cNvSpPr/>
          <p:nvPr/>
        </p:nvSpPr>
        <p:spPr>
          <a:xfrm>
            <a:off x="242823" y="1017642"/>
            <a:ext cx="5001770" cy="5665962"/>
          </a:xfrm>
          <a:prstGeom prst="roundRect">
            <a:avLst>
              <a:gd name="adj" fmla="val 8267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sz="120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EAE8CE-98D8-2EA5-E230-A9A75CF09C30}"/>
              </a:ext>
            </a:extLst>
          </p:cNvPr>
          <p:cNvSpPr txBox="1">
            <a:spLocks/>
          </p:cNvSpPr>
          <p:nvPr/>
        </p:nvSpPr>
        <p:spPr>
          <a:xfrm>
            <a:off x="333039" y="1168882"/>
            <a:ext cx="4789969" cy="30707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1782" rtl="0" eaLnBrk="1" latinLnBrk="0" hangingPunct="1">
              <a:lnSpc>
                <a:spcPct val="90000"/>
              </a:lnSpc>
              <a:spcBef>
                <a:spcPts val="593"/>
              </a:spcBef>
              <a:buFont typeface="Arial" panose="020B0604020202020204" pitchFamily="34" charset="0"/>
              <a:buNone/>
              <a:defRPr sz="14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891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1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782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2673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3564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4455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5346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6237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7128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r>
              <a:rPr lang="it-IT" sz="1050" b="1" i="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10:20 – 10:32	</a:t>
            </a:r>
            <a:r>
              <a:rPr lang="it-IT" sz="1050" i="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EB97 </a:t>
            </a:r>
            <a:r>
              <a:rPr lang="it-IT" sz="1050" b="1" i="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Luciano Bosso</a:t>
            </a: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r>
              <a:rPr lang="it-IT" sz="1050" i="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	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From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citizen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science to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spatial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modelling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: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conservation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	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implications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for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Hippocampus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hippocampus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and 	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Hippocampus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guttulatus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along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the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Italian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coasts</a:t>
            </a:r>
            <a:endParaRPr lang="it-IT" sz="105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endParaRPr lang="it-IT" sz="105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r>
              <a:rPr lang="it-IT" sz="1050" b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10:33 – 10:45 	</a:t>
            </a:r>
            <a:r>
              <a:rPr lang="it-IT" sz="105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EB19 </a:t>
            </a:r>
            <a:r>
              <a:rPr lang="it-IT" sz="1050" b="1" dirty="0">
                <a:solidFill>
                  <a:srgbClr val="3D405B"/>
                </a:solidFill>
                <a:latin typeface="Tenorite" pitchFamily="2" charset="0"/>
              </a:rPr>
              <a:t>Lorenzo </a:t>
            </a:r>
            <a:r>
              <a:rPr lang="it-IT" sz="1050" b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Balducci</a:t>
            </a:r>
            <a:endParaRPr lang="it-IT" sz="1050" b="1" dirty="0">
              <a:solidFill>
                <a:srgbClr val="3D405B"/>
              </a:solidFill>
              <a:latin typeface="Tenorite" pitchFamily="2" charset="0"/>
            </a:endParaRPr>
          </a:p>
          <a:p>
            <a:pPr marL="177800" indent="-177800" algn="just" fontAlgn="t">
              <a:spcBef>
                <a:spcPts val="0"/>
              </a:spcBef>
              <a:tabLst>
                <a:tab pos="1243013" algn="l"/>
              </a:tabLst>
            </a:pPr>
            <a:r>
              <a:rPr lang="it-IT" sz="1050" b="1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	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Assessing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the joint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potential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of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European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forests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for 	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climate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change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mitigation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and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biodiversity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conservation</a:t>
            </a:r>
            <a:endParaRPr lang="it-IT" sz="105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fontAlgn="t">
              <a:spcBef>
                <a:spcPts val="0"/>
              </a:spcBef>
              <a:tabLst>
                <a:tab pos="1243013" algn="l"/>
              </a:tabLst>
            </a:pPr>
            <a:endParaRPr lang="it-IT" sz="105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r>
              <a:rPr lang="it-IT" sz="1050" b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10:46 – 10:58 	</a:t>
            </a:r>
            <a:r>
              <a:rPr lang="it-IT" sz="105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EB52</a:t>
            </a:r>
            <a:r>
              <a:rPr lang="it-IT" sz="1050" b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Pietro </a:t>
            </a:r>
            <a:r>
              <a:rPr lang="it-IT" sz="1050" b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Tirozzi</a:t>
            </a:r>
            <a:r>
              <a:rPr lang="it-IT" sz="1050" b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</a:t>
            </a: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	New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evidence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on the linkage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between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long-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term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niche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	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changes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and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population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trends in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birds</a:t>
            </a:r>
            <a:endParaRPr lang="it-IT" sz="105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endParaRPr lang="it-IT" sz="105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r>
              <a:rPr lang="it-IT" sz="1050" b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10:59 – 11:11 	</a:t>
            </a:r>
            <a:r>
              <a:rPr lang="it-IT" sz="105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EB60</a:t>
            </a:r>
            <a:r>
              <a:rPr lang="it-IT" sz="1050" b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Marta Gaia </a:t>
            </a:r>
            <a:r>
              <a:rPr lang="it-IT" sz="1050" b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Sperandii</a:t>
            </a:r>
            <a:endParaRPr lang="it-IT" sz="1050" b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	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Introducing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VegTrends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: an EU-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funded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project to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assess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	long-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term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trends in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European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vegetation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and</a:t>
            </a:r>
            <a:r>
              <a:rPr lang="it-IT" sz="1050" i="1" dirty="0">
                <a:solidFill>
                  <a:srgbClr val="3D405B"/>
                </a:solidFill>
                <a:latin typeface="Tenorite" pitchFamily="2" charset="0"/>
              </a:rPr>
              <a:t> 	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evaluating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the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effectiveness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of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protected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areas</a:t>
            </a:r>
            <a:endParaRPr lang="it-IT" sz="105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endParaRPr lang="it-IT" sz="105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</a:t>
            </a:r>
            <a:r>
              <a:rPr lang="it-IT" sz="1050" b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11:12 – 11:24 	</a:t>
            </a:r>
            <a:r>
              <a:rPr lang="it-IT" sz="105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EB99</a:t>
            </a:r>
            <a:r>
              <a:rPr lang="it-IT" sz="1050" b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Valerio </a:t>
            </a:r>
            <a:r>
              <a:rPr lang="it-IT" sz="1050" b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Cossentino</a:t>
            </a:r>
            <a:endParaRPr lang="it-IT" sz="1050" b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	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Assessing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the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ecological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impacts of native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mammal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	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invaders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using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the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Environmental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Impact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Classification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	for Alien Taxa (EICAT)</a:t>
            </a: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endParaRPr lang="it-IT" sz="105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endParaRPr lang="it-IT" sz="105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endParaRPr lang="it-IT" sz="105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endParaRPr lang="it-IT" sz="105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br>
              <a:rPr lang="it-IT" sz="1050" b="1" dirty="0">
                <a:solidFill>
                  <a:srgbClr val="E07A5F"/>
                </a:solidFill>
                <a:latin typeface="Tenorite" panose="00000500000000000000" pitchFamily="2" charset="0"/>
              </a:rPr>
            </a:br>
            <a:endParaRPr lang="it-IT" sz="1050" b="1" dirty="0">
              <a:solidFill>
                <a:srgbClr val="E07A5F"/>
              </a:solidFill>
              <a:latin typeface="Tenorite" panose="00000500000000000000" pitchFamily="2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21C0CB28-4996-F92C-5727-A39EED858103}"/>
              </a:ext>
            </a:extLst>
          </p:cNvPr>
          <p:cNvSpPr txBox="1">
            <a:spLocks/>
          </p:cNvSpPr>
          <p:nvPr/>
        </p:nvSpPr>
        <p:spPr>
          <a:xfrm>
            <a:off x="314084" y="2283733"/>
            <a:ext cx="4789968" cy="314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1782" rtl="0" eaLnBrk="1" latinLnBrk="0" hangingPunct="1">
              <a:lnSpc>
                <a:spcPct val="90000"/>
              </a:lnSpc>
              <a:spcBef>
                <a:spcPts val="593"/>
              </a:spcBef>
              <a:buFont typeface="Arial" panose="020B0604020202020204" pitchFamily="34" charset="0"/>
              <a:buNone/>
              <a:defRPr sz="14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891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1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782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2673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3564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4455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5346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6237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7128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1100" b="1" i="1" dirty="0">
              <a:solidFill>
                <a:srgbClr val="E07A5F"/>
              </a:solidFill>
              <a:latin typeface="Tenorite" panose="00000500000000000000" pitchFamily="2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BE2EC28C-C1C2-FBC7-9FA5-B400FD23E41A}"/>
              </a:ext>
            </a:extLst>
          </p:cNvPr>
          <p:cNvSpPr txBox="1">
            <a:spLocks/>
          </p:cNvSpPr>
          <p:nvPr/>
        </p:nvSpPr>
        <p:spPr>
          <a:xfrm>
            <a:off x="314084" y="3971875"/>
            <a:ext cx="4789968" cy="314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1782" rtl="0" eaLnBrk="1" latinLnBrk="0" hangingPunct="1">
              <a:lnSpc>
                <a:spcPct val="90000"/>
              </a:lnSpc>
              <a:spcBef>
                <a:spcPts val="593"/>
              </a:spcBef>
              <a:buFont typeface="Arial" panose="020B0604020202020204" pitchFamily="34" charset="0"/>
              <a:buNone/>
              <a:defRPr sz="14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891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1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782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2673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3564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4455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5346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6237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7128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1400" b="1" dirty="0">
              <a:solidFill>
                <a:srgbClr val="E07A5F"/>
              </a:solidFill>
              <a:latin typeface="Tenorite" panose="00000500000000000000" pitchFamily="2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0C3F6A1-9570-539B-F8EB-A14F2455EB2A}"/>
              </a:ext>
            </a:extLst>
          </p:cNvPr>
          <p:cNvSpPr txBox="1">
            <a:spLocks/>
          </p:cNvSpPr>
          <p:nvPr/>
        </p:nvSpPr>
        <p:spPr>
          <a:xfrm>
            <a:off x="314084" y="4194163"/>
            <a:ext cx="4789968" cy="314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1782" rtl="0" eaLnBrk="1" latinLnBrk="0" hangingPunct="1">
              <a:lnSpc>
                <a:spcPct val="90000"/>
              </a:lnSpc>
              <a:spcBef>
                <a:spcPts val="593"/>
              </a:spcBef>
              <a:buFont typeface="Arial" panose="020B0604020202020204" pitchFamily="34" charset="0"/>
              <a:buNone/>
              <a:defRPr sz="14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891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1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782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2673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3564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4455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5346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6237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7128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1100" b="1" dirty="0">
              <a:solidFill>
                <a:srgbClr val="E07A5F"/>
              </a:solidFill>
              <a:latin typeface="Tenorite" panose="00000500000000000000" pitchFamily="2" charset="0"/>
            </a:endParaRPr>
          </a:p>
        </p:txBody>
      </p:sp>
      <p:graphicFrame>
        <p:nvGraphicFramePr>
          <p:cNvPr id="16" name="Table 8">
            <a:extLst>
              <a:ext uri="{FF2B5EF4-FFF2-40B4-BE49-F238E27FC236}">
                <a16:creationId xmlns:a16="http://schemas.microsoft.com/office/drawing/2014/main" id="{D8D2EFC2-6021-B436-D26A-2B5E09456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916624"/>
              </p:ext>
            </p:extLst>
          </p:nvPr>
        </p:nvGraphicFramePr>
        <p:xfrm>
          <a:off x="504825" y="4443632"/>
          <a:ext cx="4439846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060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367786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187777">
                <a:tc>
                  <a:txBody>
                    <a:bodyPr/>
                    <a:lstStyle/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11:25 – 11:50 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Coffee break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047623"/>
                  </a:ext>
                </a:extLst>
              </a:tr>
              <a:tr h="309281">
                <a:tc>
                  <a:txBody>
                    <a:bodyPr/>
                    <a:lstStyle/>
                    <a:p>
                      <a:r>
                        <a:rPr lang="en-GB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11:50 – 12:40 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Talks </a:t>
                      </a:r>
                      <a:r>
                        <a:rPr lang="en-GB" sz="1100" b="1" i="0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finalisti</a:t>
                      </a:r>
                      <a:r>
                        <a:rPr lang="en-GB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Early Career Researchers Award</a:t>
                      </a:r>
                      <a:r>
                        <a:rPr lang="en-GB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it-IT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Moderatori: Andrea Cristiano, Laura Limonciello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37109"/>
                  </a:ext>
                </a:extLst>
              </a:tr>
              <a:tr h="552287">
                <a:tc>
                  <a:txBody>
                    <a:bodyPr/>
                    <a:lstStyle/>
                    <a:p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11:50 – 12:02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EB42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Ester Bergamini </a:t>
                      </a:r>
                    </a:p>
                    <a:p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The impact of high-speed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infrastructures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on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bird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diversity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in the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regional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Natural Reserve Fontanili di Corte Valle Re in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Italy</a:t>
                      </a:r>
                      <a:endParaRPr lang="it-IT" sz="1050" b="0" i="1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952265"/>
                  </a:ext>
                </a:extLst>
              </a:tr>
              <a:tr h="430784">
                <a:tc>
                  <a:txBody>
                    <a:bodyPr/>
                    <a:lstStyle/>
                    <a:p>
                      <a:r>
                        <a:rPr lang="en-GB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12:03 – 12:15 </a:t>
                      </a: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EB90</a:t>
                      </a:r>
                      <a:r>
                        <a:rPr lang="en-GB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Alessandro Forti</a:t>
                      </a:r>
                    </a:p>
                    <a:p>
                      <a:r>
                        <a:rPr lang="en-GB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Multiple consequences of increased wild ungulate population inside a Protected Area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878353"/>
                  </a:ext>
                </a:extLst>
              </a:tr>
              <a:tr h="187777">
                <a:tc>
                  <a:txBody>
                    <a:bodyPr/>
                    <a:lstStyle/>
                    <a:p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2296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7668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05599C-4924-101D-9E92-65B6BCB22138}"/>
              </a:ext>
            </a:extLst>
          </p:cNvPr>
          <p:cNvSpPr/>
          <p:nvPr/>
        </p:nvSpPr>
        <p:spPr>
          <a:xfrm>
            <a:off x="0" y="0"/>
            <a:ext cx="5418138" cy="7224713"/>
          </a:xfrm>
          <a:prstGeom prst="rect">
            <a:avLst/>
          </a:prstGeom>
          <a:solidFill>
            <a:srgbClr val="3D4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997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E9E0A6-4BE1-0928-7E1D-8FF097046D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344" y="904102"/>
            <a:ext cx="4897361" cy="78252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endParaRPr lang="it-IT" sz="3000" dirty="0">
              <a:solidFill>
                <a:srgbClr val="81B29A"/>
              </a:solidFill>
              <a:latin typeface="Tenorite" panose="00000500000000000000" pitchFamily="2" charset="0"/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2AE15EE-14BF-61B0-ECE8-2B4AD7556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619" y="113539"/>
            <a:ext cx="1438900" cy="79056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8DD03BB-B13F-C91F-A4AD-7A5E3E202658}"/>
              </a:ext>
            </a:extLst>
          </p:cNvPr>
          <p:cNvSpPr/>
          <p:nvPr/>
        </p:nvSpPr>
        <p:spPr>
          <a:xfrm>
            <a:off x="208183" y="1002338"/>
            <a:ext cx="5001770" cy="5916935"/>
          </a:xfrm>
          <a:prstGeom prst="roundRect">
            <a:avLst>
              <a:gd name="adj" fmla="val 8267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sz="120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EAE8CE-98D8-2EA5-E230-A9A75CF09C30}"/>
              </a:ext>
            </a:extLst>
          </p:cNvPr>
          <p:cNvSpPr txBox="1">
            <a:spLocks/>
          </p:cNvSpPr>
          <p:nvPr/>
        </p:nvSpPr>
        <p:spPr>
          <a:xfrm>
            <a:off x="208184" y="1125466"/>
            <a:ext cx="4930610" cy="35042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1782" rtl="0" eaLnBrk="1" latinLnBrk="0" hangingPunct="1">
              <a:lnSpc>
                <a:spcPct val="90000"/>
              </a:lnSpc>
              <a:spcBef>
                <a:spcPts val="593"/>
              </a:spcBef>
              <a:buFont typeface="Arial" panose="020B0604020202020204" pitchFamily="34" charset="0"/>
              <a:buNone/>
              <a:defRPr sz="14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891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1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782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2673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3564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4455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5346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6237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7128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 algn="just" fontAlgn="t">
              <a:spcBef>
                <a:spcPts val="0"/>
              </a:spcBef>
              <a:tabLst>
                <a:tab pos="1243013" algn="l"/>
              </a:tabLst>
            </a:pPr>
            <a:r>
              <a:rPr lang="it-IT" sz="1050" b="1" i="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12:16 – 12:28 	</a:t>
            </a:r>
            <a:r>
              <a:rPr lang="it-IT" sz="1050" i="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EB110 </a:t>
            </a:r>
            <a:r>
              <a:rPr lang="it-IT" sz="1050" b="1" i="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Francesca Roseo </a:t>
            </a: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r>
              <a:rPr lang="it-IT" sz="1050" i="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	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Are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we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ready for the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wolf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comeback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? Patterns of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wolf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	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depredation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on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livestock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in Trentino,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Italy</a:t>
            </a:r>
            <a:endParaRPr lang="it-IT" sz="105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endParaRPr lang="it-IT" sz="105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fontAlgn="t">
              <a:spcBef>
                <a:spcPts val="0"/>
              </a:spcBef>
              <a:tabLst>
                <a:tab pos="1243013" algn="l"/>
              </a:tabLst>
            </a:pPr>
            <a:r>
              <a:rPr lang="it-IT" sz="1050" b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12:29 – 12:41 	</a:t>
            </a:r>
            <a:r>
              <a:rPr lang="it-IT" sz="105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EB28 </a:t>
            </a:r>
            <a:r>
              <a:rPr lang="it-IT" sz="1050" b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Giacomo Rosa </a:t>
            </a: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r>
              <a:rPr lang="it-IT" sz="105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	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Past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,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present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and future of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Bombina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pachypus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in Liguria 	and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Italy</a:t>
            </a:r>
            <a:endParaRPr lang="it-IT" sz="105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endParaRPr lang="it-IT" sz="110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fontAlgn="t">
              <a:spcBef>
                <a:spcPts val="0"/>
              </a:spcBef>
              <a:tabLst>
                <a:tab pos="1243013" algn="l"/>
              </a:tabLst>
            </a:pPr>
            <a:r>
              <a:rPr lang="it-IT" sz="1100" b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</a:t>
            </a:r>
            <a:r>
              <a:rPr lang="it-IT" sz="1100" b="1" dirty="0">
                <a:solidFill>
                  <a:srgbClr val="3D405B"/>
                </a:solidFill>
                <a:latin typeface="Tenorite" panose="00000500000000000000" pitchFamily="2" charset="0"/>
              </a:rPr>
              <a:t>12:40 </a:t>
            </a:r>
            <a:r>
              <a:rPr lang="it-IT" sz="1100" b="1" i="0" u="none" strike="noStrike" kern="1200" dirty="0">
                <a:solidFill>
                  <a:srgbClr val="3D405B"/>
                </a:solidFill>
                <a:effectLst/>
                <a:latin typeface="Tenorite" panose="00000500000000000000" pitchFamily="2" charset="0"/>
                <a:ea typeface="+mn-ea"/>
                <a:cs typeface="+mn-cs"/>
              </a:rPr>
              <a:t>–</a:t>
            </a:r>
            <a:r>
              <a:rPr lang="it-IT" sz="1100" b="1" dirty="0">
                <a:solidFill>
                  <a:srgbClr val="3D405B"/>
                </a:solidFill>
                <a:latin typeface="Tenorite" panose="00000500000000000000" pitchFamily="2" charset="0"/>
              </a:rPr>
              <a:t> 14:00 </a:t>
            </a:r>
            <a:r>
              <a:rPr lang="en-GB" sz="1100" b="1" dirty="0">
                <a:solidFill>
                  <a:srgbClr val="3D405B"/>
                </a:solidFill>
                <a:latin typeface="Tenorite" panose="00000500000000000000" pitchFamily="2" charset="0"/>
              </a:rPr>
              <a:t>	</a:t>
            </a:r>
            <a:r>
              <a:rPr lang="it-IT" sz="1100" b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Pausa pranzo e visita guidata al Museo Civico di 	Zoologia </a:t>
            </a:r>
            <a:r>
              <a:rPr lang="it-IT" sz="110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(in due gruppi)</a:t>
            </a:r>
          </a:p>
          <a:p>
            <a:pPr marL="177800" indent="-177800" algn="just" fontAlgn="t">
              <a:spcBef>
                <a:spcPts val="0"/>
              </a:spcBef>
              <a:tabLst>
                <a:tab pos="1243013" algn="l"/>
              </a:tabLst>
            </a:pPr>
            <a:endParaRPr lang="it-IT" sz="1100" b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fontAlgn="t">
              <a:spcBef>
                <a:spcPts val="0"/>
              </a:spcBef>
              <a:tabLst>
                <a:tab pos="1243013" algn="l"/>
              </a:tabLst>
            </a:pPr>
            <a:r>
              <a:rPr lang="it-IT" sz="1100" b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14:00 – 15:05 	Talks: </a:t>
            </a:r>
            <a:r>
              <a:rPr lang="it-IT" sz="110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“</a:t>
            </a:r>
            <a:r>
              <a:rPr lang="it-IT" sz="110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Conservazione in Parchi e Aree Protette</a:t>
            </a:r>
            <a:r>
              <a:rPr lang="it-IT" sz="110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” 1/3</a:t>
            </a:r>
          </a:p>
          <a:p>
            <a:pPr marL="177800" indent="-177800" algn="just" fontAlgn="t">
              <a:spcBef>
                <a:spcPts val="0"/>
              </a:spcBef>
              <a:tabLst>
                <a:tab pos="1243013" algn="l"/>
              </a:tabLst>
            </a:pPr>
            <a:r>
              <a:rPr lang="it-IT" sz="1100" b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	</a:t>
            </a:r>
            <a:r>
              <a:rPr lang="it-IT" sz="110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Moderatori: Sarah </a:t>
            </a:r>
            <a:r>
              <a:rPr lang="it-IT" sz="1100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Droghei</a:t>
            </a:r>
            <a:r>
              <a:rPr lang="it-IT" sz="110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, Dino </a:t>
            </a:r>
            <a:r>
              <a:rPr lang="it-IT" sz="1100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Biancolini</a:t>
            </a:r>
            <a:endParaRPr lang="it-IT" sz="1100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fontAlgn="t">
              <a:spcBef>
                <a:spcPts val="0"/>
              </a:spcBef>
              <a:tabLst>
                <a:tab pos="1243013" algn="l"/>
              </a:tabLst>
            </a:pPr>
            <a:endParaRPr lang="it-IT" sz="1100" dirty="0">
              <a:solidFill>
                <a:srgbClr val="3D405B"/>
              </a:solidFill>
              <a:latin typeface="Tenorite" pitchFamily="2" charset="0"/>
            </a:endParaRPr>
          </a:p>
          <a:p>
            <a:pPr marL="177800" indent="-177800" algn="just" fontAlgn="t">
              <a:spcBef>
                <a:spcPts val="0"/>
              </a:spcBef>
              <a:tabLst>
                <a:tab pos="1243013" algn="l"/>
              </a:tabLst>
            </a:pPr>
            <a:r>
              <a:rPr lang="it-IT" sz="105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</a:t>
            </a:r>
            <a:r>
              <a:rPr lang="it-IT" sz="1050" b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14:00 – 14:12 </a:t>
            </a:r>
            <a:r>
              <a:rPr lang="it-IT" sz="105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EB54 </a:t>
            </a:r>
            <a:r>
              <a:rPr lang="it-IT" sz="1050" b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Sarah </a:t>
            </a:r>
            <a:r>
              <a:rPr lang="it-IT" sz="1050" b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Droghei</a:t>
            </a:r>
            <a:r>
              <a:rPr lang="it-IT" sz="1050" b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</a:t>
            </a:r>
          </a:p>
          <a:p>
            <a:pPr marL="177800" indent="-177800" algn="just" fontAlgn="t">
              <a:spcBef>
                <a:spcPts val="0"/>
              </a:spcBef>
              <a:tabLst>
                <a:tab pos="1243013" algn="l"/>
              </a:tabLst>
            </a:pPr>
            <a:r>
              <a:rPr lang="it-IT" sz="105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	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Accounting for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multiscale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habitat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selection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improves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	model 	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predictions</a:t>
            </a:r>
            <a:r>
              <a:rPr lang="it-IT" sz="1050" i="1" dirty="0">
                <a:solidFill>
                  <a:srgbClr val="3D405B"/>
                </a:solidFill>
                <a:latin typeface="Tenorite" pitchFamily="2" charset="0"/>
              </a:rPr>
              <a:t> 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for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conservation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: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wolves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in human-	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modified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landscapes</a:t>
            </a:r>
            <a:endParaRPr lang="it-IT" sz="105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fontAlgn="t">
              <a:spcBef>
                <a:spcPts val="0"/>
              </a:spcBef>
              <a:tabLst>
                <a:tab pos="1243013" algn="l"/>
              </a:tabLst>
            </a:pPr>
            <a:endParaRPr lang="it-IT" sz="105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fontAlgn="t">
              <a:spcBef>
                <a:spcPts val="0"/>
              </a:spcBef>
              <a:tabLst>
                <a:tab pos="1243013" algn="l"/>
              </a:tabLst>
            </a:pPr>
            <a:r>
              <a:rPr lang="it-IT" sz="1050" i="1" dirty="0">
                <a:solidFill>
                  <a:srgbClr val="3D405B"/>
                </a:solidFill>
                <a:latin typeface="Tenorite" pitchFamily="2" charset="0"/>
              </a:rPr>
              <a:t>	</a:t>
            </a:r>
            <a:r>
              <a:rPr lang="it-IT" sz="1050" b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14:13 – 14:25 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</a:t>
            </a:r>
            <a:r>
              <a:rPr lang="it-IT" sz="1050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EB108 </a:t>
            </a:r>
            <a:r>
              <a:rPr lang="it-IT" sz="1050" b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Dino </a:t>
            </a:r>
            <a:r>
              <a:rPr lang="it-IT" sz="1050" b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Biancolini</a:t>
            </a:r>
            <a:endParaRPr lang="it-IT" sz="1050" b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fontAlgn="t">
              <a:spcBef>
                <a:spcPts val="0"/>
              </a:spcBef>
              <a:tabLst>
                <a:tab pos="1243013" algn="l"/>
              </a:tabLst>
            </a:pP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		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Projected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impacts of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climate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and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land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-use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change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on 	</a:t>
            </a:r>
            <a:r>
              <a:rPr lang="it-IT" sz="1050" i="1" dirty="0">
                <a:solidFill>
                  <a:srgbClr val="3D405B"/>
                </a:solidFill>
                <a:latin typeface="Tenorite" pitchFamily="2" charset="0"/>
              </a:rPr>
              <a:t>the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herpetofauna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 of Cilento (Campania, </a:t>
            </a:r>
            <a:r>
              <a:rPr lang="it-IT" sz="1050" i="1" u="none" strike="noStrike" kern="1200" dirty="0" err="1">
                <a:solidFill>
                  <a:srgbClr val="3D405B"/>
                </a:solidFill>
                <a:effectLst/>
                <a:latin typeface="Tenorite" pitchFamily="2" charset="0"/>
              </a:rPr>
              <a:t>Italy</a:t>
            </a:r>
            <a:r>
              <a:rPr lang="it-IT" sz="1050" i="1" u="none" strike="noStrike" kern="1200" dirty="0">
                <a:solidFill>
                  <a:srgbClr val="3D405B"/>
                </a:solidFill>
                <a:effectLst/>
                <a:latin typeface="Tenorite" pitchFamily="2" charset="0"/>
              </a:rPr>
              <a:t>)</a:t>
            </a:r>
          </a:p>
          <a:p>
            <a:pPr marL="177800" indent="-177800" algn="just" fontAlgn="t">
              <a:spcBef>
                <a:spcPts val="0"/>
              </a:spcBef>
              <a:tabLst>
                <a:tab pos="1243013" algn="l"/>
              </a:tabLst>
            </a:pPr>
            <a:endParaRPr lang="it-IT" sz="110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fontAlgn="t">
              <a:spcBef>
                <a:spcPts val="0"/>
              </a:spcBef>
              <a:tabLst>
                <a:tab pos="1243013" algn="l"/>
              </a:tabLst>
            </a:pPr>
            <a:endParaRPr lang="it-IT" sz="1100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fontAlgn="t">
              <a:spcBef>
                <a:spcPts val="0"/>
              </a:spcBef>
              <a:tabLst>
                <a:tab pos="1243013" algn="l"/>
              </a:tabLst>
            </a:pPr>
            <a:endParaRPr lang="it-IT" sz="1100" b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fontAlgn="t">
              <a:spcBef>
                <a:spcPts val="0"/>
              </a:spcBef>
              <a:tabLst>
                <a:tab pos="1243013" algn="l"/>
              </a:tabLst>
            </a:pPr>
            <a:endParaRPr lang="it-IT" sz="110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endParaRPr lang="it-IT" sz="110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endParaRPr lang="it-IT" sz="110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pPr marL="177800" indent="-177800" algn="just" rtl="0" eaLnBrk="1" fontAlgn="t" latinLnBrk="0" hangingPunct="1">
              <a:spcBef>
                <a:spcPts val="0"/>
              </a:spcBef>
              <a:spcAft>
                <a:spcPts val="0"/>
              </a:spcAft>
              <a:tabLst>
                <a:tab pos="1243013" algn="l"/>
              </a:tabLst>
            </a:pPr>
            <a:endParaRPr lang="it-IT" sz="1100" i="1" u="none" strike="noStrike" kern="1200" dirty="0">
              <a:solidFill>
                <a:srgbClr val="3D405B"/>
              </a:solidFill>
              <a:effectLst/>
              <a:latin typeface="Tenorite" pitchFamily="2" charset="0"/>
            </a:endParaRPr>
          </a:p>
          <a:p>
            <a:br>
              <a:rPr lang="it-IT" sz="1100" b="1" dirty="0">
                <a:solidFill>
                  <a:srgbClr val="E07A5F"/>
                </a:solidFill>
                <a:latin typeface="Tenorite" panose="00000500000000000000" pitchFamily="2" charset="0"/>
              </a:rPr>
            </a:br>
            <a:endParaRPr lang="it-IT" sz="1100" b="1" dirty="0">
              <a:solidFill>
                <a:srgbClr val="E07A5F"/>
              </a:solidFill>
              <a:latin typeface="Tenorite" panose="00000500000000000000" pitchFamily="2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21C0CB28-4996-F92C-5727-A39EED858103}"/>
              </a:ext>
            </a:extLst>
          </p:cNvPr>
          <p:cNvSpPr txBox="1">
            <a:spLocks/>
          </p:cNvSpPr>
          <p:nvPr/>
        </p:nvSpPr>
        <p:spPr>
          <a:xfrm>
            <a:off x="314084" y="2283733"/>
            <a:ext cx="4789968" cy="314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1782" rtl="0" eaLnBrk="1" latinLnBrk="0" hangingPunct="1">
              <a:lnSpc>
                <a:spcPct val="90000"/>
              </a:lnSpc>
              <a:spcBef>
                <a:spcPts val="593"/>
              </a:spcBef>
              <a:buFont typeface="Arial" panose="020B0604020202020204" pitchFamily="34" charset="0"/>
              <a:buNone/>
              <a:defRPr sz="14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891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1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782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2673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3564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4455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5346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6237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7128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1100" b="1" i="1" dirty="0">
              <a:solidFill>
                <a:srgbClr val="E07A5F"/>
              </a:solidFill>
              <a:latin typeface="Tenorite" panose="00000500000000000000" pitchFamily="2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BE2EC28C-C1C2-FBC7-9FA5-B400FD23E41A}"/>
              </a:ext>
            </a:extLst>
          </p:cNvPr>
          <p:cNvSpPr txBox="1">
            <a:spLocks/>
          </p:cNvSpPr>
          <p:nvPr/>
        </p:nvSpPr>
        <p:spPr>
          <a:xfrm>
            <a:off x="314084" y="3971875"/>
            <a:ext cx="4789968" cy="314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1782" rtl="0" eaLnBrk="1" latinLnBrk="0" hangingPunct="1">
              <a:lnSpc>
                <a:spcPct val="90000"/>
              </a:lnSpc>
              <a:spcBef>
                <a:spcPts val="593"/>
              </a:spcBef>
              <a:buFont typeface="Arial" panose="020B0604020202020204" pitchFamily="34" charset="0"/>
              <a:buNone/>
              <a:defRPr sz="14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891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1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782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2673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3564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4455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5346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6237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7128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1400" b="1" dirty="0">
              <a:solidFill>
                <a:srgbClr val="E07A5F"/>
              </a:solidFill>
              <a:latin typeface="Tenorite" panose="00000500000000000000" pitchFamily="2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0C3F6A1-9570-539B-F8EB-A14F2455EB2A}"/>
              </a:ext>
            </a:extLst>
          </p:cNvPr>
          <p:cNvSpPr txBox="1">
            <a:spLocks/>
          </p:cNvSpPr>
          <p:nvPr/>
        </p:nvSpPr>
        <p:spPr>
          <a:xfrm>
            <a:off x="314084" y="4194163"/>
            <a:ext cx="4789968" cy="314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1782" rtl="0" eaLnBrk="1" latinLnBrk="0" hangingPunct="1">
              <a:lnSpc>
                <a:spcPct val="90000"/>
              </a:lnSpc>
              <a:spcBef>
                <a:spcPts val="593"/>
              </a:spcBef>
              <a:buFont typeface="Arial" panose="020B0604020202020204" pitchFamily="34" charset="0"/>
              <a:buNone/>
              <a:defRPr sz="14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891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1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782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1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2673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3564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4455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5346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6237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7128" indent="0" algn="ctr" defTabSz="541782" rtl="0" eaLnBrk="1" latinLnBrk="0" hangingPunct="1">
              <a:lnSpc>
                <a:spcPct val="90000"/>
              </a:lnSpc>
              <a:spcBef>
                <a:spcPts val="296"/>
              </a:spcBef>
              <a:buFont typeface="Arial" panose="020B0604020202020204" pitchFamily="34" charset="0"/>
              <a:buNone/>
              <a:defRPr sz="9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1100" b="1" dirty="0">
              <a:solidFill>
                <a:srgbClr val="E07A5F"/>
              </a:solidFill>
              <a:latin typeface="Tenorite" panose="00000500000000000000" pitchFamily="2" charset="0"/>
            </a:endParaRPr>
          </a:p>
        </p:txBody>
      </p:sp>
      <p:graphicFrame>
        <p:nvGraphicFramePr>
          <p:cNvPr id="16" name="Table 8">
            <a:extLst>
              <a:ext uri="{FF2B5EF4-FFF2-40B4-BE49-F238E27FC236}">
                <a16:creationId xmlns:a16="http://schemas.microsoft.com/office/drawing/2014/main" id="{D8D2EFC2-6021-B436-D26A-2B5E09456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54770"/>
              </p:ext>
            </p:extLst>
          </p:nvPr>
        </p:nvGraphicFramePr>
        <p:xfrm>
          <a:off x="208182" y="4438650"/>
          <a:ext cx="4899739" cy="3710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973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646766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2782701">
                <a:tc>
                  <a:txBody>
                    <a:bodyPr/>
                    <a:lstStyle/>
                    <a:p>
                      <a:pPr algn="just"/>
                      <a:r>
                        <a:rPr lang="en-GB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    14:26 – 14:38</a:t>
                      </a:r>
                    </a:p>
                    <a:p>
                      <a:pPr algn="just"/>
                      <a:endParaRPr lang="en-GB" sz="1050" b="1" i="0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en-GB" sz="1050" b="1" i="0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en-GB" sz="1050" b="1" i="0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indent="0" algn="just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i="0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indent="0" algn="just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i="0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indent="0" algn="just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   14:39 – 14:51</a:t>
                      </a:r>
                    </a:p>
                    <a:p>
                      <a:pPr marL="0" marR="0" indent="0" algn="just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i="0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indent="0" algn="just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i="0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indent="0" algn="just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i="0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  14:52 – 15:04 </a:t>
                      </a:r>
                    </a:p>
                    <a:p>
                      <a:pPr marL="0" marR="0" indent="0" algn="just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 </a:t>
                      </a: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en-GB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EB92</a:t>
                      </a:r>
                      <a:r>
                        <a:rPr lang="en-GB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Lucia </a:t>
                      </a:r>
                      <a:r>
                        <a:rPr lang="en-GB" sz="1050" b="1" i="0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Doni</a:t>
                      </a:r>
                      <a:endParaRPr lang="en-GB" sz="1050" b="1" i="0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The flora diversity on taxonomic, functional and phylogenetic levels in semi-natural grassland habitats: A case study of grazed and abandoned alpine pasture in the Southern-Western European Alps</a:t>
                      </a:r>
                    </a:p>
                    <a:p>
                      <a:endParaRPr lang="en-GB" sz="1050" b="0" i="1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EB41</a:t>
                      </a:r>
                      <a:r>
                        <a:rPr lang="en-GB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Elena </a:t>
                      </a:r>
                      <a:r>
                        <a:rPr lang="en-GB" sz="1050" b="1" i="0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Forlani</a:t>
                      </a:r>
                      <a:r>
                        <a:rPr lang="en-GB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Orthoptera distribution along an altitudinal gradient in the NW Alps: an insight on abundance and detectability</a:t>
                      </a:r>
                    </a:p>
                    <a:p>
                      <a:endParaRPr lang="en-GB" sz="1050" b="0" i="1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it-IT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EB118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Benedetta </a:t>
                      </a:r>
                      <a:r>
                        <a:rPr lang="it-IT" sz="1050" b="1" i="0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Gambioli</a:t>
                      </a:r>
                      <a:endParaRPr lang="it-IT" sz="1050" b="1" i="0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New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threats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for the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largest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extant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population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of the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critically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endangered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Aeolian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wall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lizard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(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Podarcis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raffonei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) and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how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to tackle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them</a:t>
                      </a:r>
                      <a:endParaRPr lang="it-IT" sz="1050" b="0" i="1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37109"/>
                  </a:ext>
                </a:extLst>
              </a:tr>
              <a:tr h="309189">
                <a:tc>
                  <a:txBody>
                    <a:bodyPr/>
                    <a:lstStyle/>
                    <a:p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050" b="0" i="1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952265"/>
                  </a:ext>
                </a:extLst>
              </a:tr>
              <a:tr h="309189">
                <a:tc>
                  <a:txBody>
                    <a:bodyPr/>
                    <a:lstStyle/>
                    <a:p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50" b="0" i="1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878353"/>
                  </a:ext>
                </a:extLst>
              </a:tr>
              <a:tr h="309189">
                <a:tc>
                  <a:txBody>
                    <a:bodyPr/>
                    <a:lstStyle/>
                    <a:p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2296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4668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05599C-4924-101D-9E92-65B6BCB22138}"/>
              </a:ext>
            </a:extLst>
          </p:cNvPr>
          <p:cNvSpPr/>
          <p:nvPr/>
        </p:nvSpPr>
        <p:spPr>
          <a:xfrm>
            <a:off x="0" y="-1"/>
            <a:ext cx="5418138" cy="7224713"/>
          </a:xfrm>
          <a:prstGeom prst="rect">
            <a:avLst/>
          </a:prstGeom>
          <a:solidFill>
            <a:srgbClr val="3D4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997" dirty="0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2AE15EE-14BF-61B0-ECE8-2B4AD7556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619" y="113539"/>
            <a:ext cx="1438900" cy="79056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8DD03BB-B13F-C91F-A4AD-7A5E3E202658}"/>
              </a:ext>
            </a:extLst>
          </p:cNvPr>
          <p:cNvSpPr/>
          <p:nvPr/>
        </p:nvSpPr>
        <p:spPr>
          <a:xfrm>
            <a:off x="208184" y="904103"/>
            <a:ext cx="5001770" cy="6182498"/>
          </a:xfrm>
          <a:prstGeom prst="roundRect">
            <a:avLst>
              <a:gd name="adj" fmla="val 8267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sz="1200" dirty="0"/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AACA4056-E74F-919D-63C0-095E8002DB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737186"/>
              </p:ext>
            </p:extLst>
          </p:nvPr>
        </p:nvGraphicFramePr>
        <p:xfrm>
          <a:off x="314085" y="964677"/>
          <a:ext cx="4895869" cy="6019800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1114665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781204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5536908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15:05 – 16:00</a:t>
                      </a:r>
                    </a:p>
                    <a:p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15:05 – 15:11</a:t>
                      </a: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15:12 – 15:18 </a:t>
                      </a: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15:19 – 15:25 </a:t>
                      </a: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15:26 – 15:32</a:t>
                      </a: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15:33 – 15:39</a:t>
                      </a: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 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Speed talks</a:t>
                      </a:r>
                    </a:p>
                    <a:p>
                      <a:r>
                        <a:rPr lang="en-GB" sz="1100" b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Moderatori</a:t>
                      </a:r>
                      <a:r>
                        <a:rPr lang="en-GB" sz="110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: Chiara </a:t>
                      </a:r>
                      <a:r>
                        <a:rPr lang="en-GB" sz="1100" b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Paniccia</a:t>
                      </a:r>
                      <a:r>
                        <a:rPr lang="en-GB" sz="110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, Giordano Mancini</a:t>
                      </a:r>
                    </a:p>
                    <a:p>
                      <a:endParaRPr lang="en-GB" sz="1050" b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en-GB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EB78</a:t>
                      </a:r>
                      <a:r>
                        <a:rPr lang="en-GB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Emanuele </a:t>
                      </a:r>
                      <a:r>
                        <a:rPr lang="en-GB" sz="1050" b="1" i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Berrilli</a:t>
                      </a:r>
                      <a:r>
                        <a:rPr lang="en-GB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</a:p>
                    <a:p>
                      <a:r>
                        <a:rPr lang="en-GB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Studying the past to understand the future: effect of Quaternary climatic oscillations on </a:t>
                      </a:r>
                      <a:r>
                        <a:rPr lang="en-GB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phylogeography</a:t>
                      </a:r>
                      <a:r>
                        <a:rPr lang="en-GB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and historical demography of Italian endemic </a:t>
                      </a:r>
                      <a:r>
                        <a:rPr lang="en-GB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Alticini</a:t>
                      </a:r>
                      <a:r>
                        <a:rPr lang="en-GB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species</a:t>
                      </a:r>
                    </a:p>
                    <a:p>
                      <a:endParaRPr lang="en-GB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en-GB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EB02</a:t>
                      </a:r>
                      <a:r>
                        <a:rPr lang="en-GB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Gianluca Damiani </a:t>
                      </a:r>
                    </a:p>
                    <a:p>
                      <a:r>
                        <a:rPr lang="en-GB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The reconquest of Rome: the effects of the saturation of urban environments by the peregrine falcon (Falco peregrinus)</a:t>
                      </a:r>
                    </a:p>
                    <a:p>
                      <a:endParaRPr lang="en-GB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en-GB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EB114 </a:t>
                      </a:r>
                      <a:r>
                        <a:rPr lang="en-GB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Guillaume </a:t>
                      </a:r>
                      <a:r>
                        <a:rPr lang="en-GB" sz="1050" b="1" i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Marchessaux</a:t>
                      </a:r>
                      <a:endParaRPr lang="en-GB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en-GB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The invasive blue crab Callinectes sapidus thermal response: predicting metabolic suitability maps under future warming Mediterranean scenarios</a:t>
                      </a:r>
                    </a:p>
                    <a:p>
                      <a:endParaRPr lang="en-GB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en-GB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EB36</a:t>
                      </a:r>
                      <a:r>
                        <a:rPr lang="en-GB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Silvia </a:t>
                      </a:r>
                      <a:r>
                        <a:rPr lang="en-GB" sz="1050" b="1" i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Ongaro</a:t>
                      </a:r>
                      <a:endParaRPr lang="en-GB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en-GB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Lichen rarity in Alpine changing environment: still a core problem</a:t>
                      </a:r>
                    </a:p>
                    <a:p>
                      <a:endParaRPr lang="en-GB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en-GB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EB73</a:t>
                      </a:r>
                      <a:r>
                        <a:rPr lang="en-GB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en-GB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Andrea </a:t>
                      </a:r>
                      <a:r>
                        <a:rPr lang="en-GB" sz="1050" b="1" i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Sacchi</a:t>
                      </a:r>
                      <a:endParaRPr lang="en-GB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en-GB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Hotspots of risk for mammal species and Nature’s Contributions to People under global warming</a:t>
                      </a:r>
                    </a:p>
                    <a:p>
                      <a:endParaRPr lang="en-GB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en-GB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en-GB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en-GB" sz="1050" b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37109"/>
                  </a:ext>
                </a:extLst>
              </a:tr>
            </a:tbl>
          </a:graphicData>
        </a:graphic>
      </p:graphicFrame>
      <p:grpSp>
        <p:nvGrpSpPr>
          <p:cNvPr id="24" name="Group 23">
            <a:extLst>
              <a:ext uri="{FF2B5EF4-FFF2-40B4-BE49-F238E27FC236}">
                <a16:creationId xmlns:a16="http://schemas.microsoft.com/office/drawing/2014/main" id="{957E4875-2F8D-1A6F-610A-CDB6C5122DF3}"/>
              </a:ext>
            </a:extLst>
          </p:cNvPr>
          <p:cNvGrpSpPr/>
          <p:nvPr/>
        </p:nvGrpSpPr>
        <p:grpSpPr>
          <a:xfrm>
            <a:off x="314085" y="3308082"/>
            <a:ext cx="4789968" cy="512355"/>
            <a:chOff x="314084" y="4281882"/>
            <a:chExt cx="4789968" cy="512355"/>
          </a:xfrm>
        </p:grpSpPr>
        <p:sp>
          <p:nvSpPr>
            <p:cNvPr id="14" name="Subtitle 2">
              <a:extLst>
                <a:ext uri="{FF2B5EF4-FFF2-40B4-BE49-F238E27FC236}">
                  <a16:creationId xmlns:a16="http://schemas.microsoft.com/office/drawing/2014/main" id="{BE2EC28C-C1C2-FBC7-9FA5-B400FD23E41A}"/>
                </a:ext>
              </a:extLst>
            </p:cNvPr>
            <p:cNvSpPr txBox="1">
              <a:spLocks/>
            </p:cNvSpPr>
            <p:nvPr/>
          </p:nvSpPr>
          <p:spPr>
            <a:xfrm>
              <a:off x="314084" y="4281882"/>
              <a:ext cx="4789968" cy="3148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541782" rtl="0" eaLnBrk="1" latinLnBrk="0" hangingPunct="1">
                <a:lnSpc>
                  <a:spcPct val="90000"/>
                </a:lnSpc>
                <a:spcBef>
                  <a:spcPts val="593"/>
                </a:spcBef>
                <a:buFont typeface="Arial" panose="020B0604020202020204" pitchFamily="34" charset="0"/>
                <a:buNone/>
                <a:defRPr sz="142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70891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1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1782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0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12673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3564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54455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25346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96237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67128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br>
                <a:rPr lang="it-IT" sz="1400" b="1" dirty="0">
                  <a:solidFill>
                    <a:srgbClr val="E07A5F"/>
                  </a:solidFill>
                  <a:latin typeface="Tenorite" panose="00000500000000000000" pitchFamily="2" charset="0"/>
                </a:rPr>
              </a:br>
              <a:endParaRPr lang="it-IT" sz="1400" b="1" dirty="0">
                <a:solidFill>
                  <a:srgbClr val="E07A5F"/>
                </a:solidFill>
                <a:latin typeface="Tenorite" panose="00000500000000000000" pitchFamily="2" charset="0"/>
              </a:endParaRPr>
            </a:p>
          </p:txBody>
        </p:sp>
        <p:sp>
          <p:nvSpPr>
            <p:cNvPr id="15" name="Subtitle 2">
              <a:extLst>
                <a:ext uri="{FF2B5EF4-FFF2-40B4-BE49-F238E27FC236}">
                  <a16:creationId xmlns:a16="http://schemas.microsoft.com/office/drawing/2014/main" id="{50C3F6A1-9570-539B-F8EB-A14F2455EB2A}"/>
                </a:ext>
              </a:extLst>
            </p:cNvPr>
            <p:cNvSpPr txBox="1">
              <a:spLocks/>
            </p:cNvSpPr>
            <p:nvPr/>
          </p:nvSpPr>
          <p:spPr>
            <a:xfrm>
              <a:off x="314084" y="4479407"/>
              <a:ext cx="4789968" cy="3148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541782" rtl="0" eaLnBrk="1" latinLnBrk="0" hangingPunct="1">
                <a:lnSpc>
                  <a:spcPct val="90000"/>
                </a:lnSpc>
                <a:spcBef>
                  <a:spcPts val="593"/>
                </a:spcBef>
                <a:buFont typeface="Arial" panose="020B0604020202020204" pitchFamily="34" charset="0"/>
                <a:buNone/>
                <a:defRPr sz="142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70891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1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1782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0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12673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3564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54455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25346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96237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67128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t-IT" sz="1100" b="1" dirty="0">
                <a:solidFill>
                  <a:srgbClr val="E07A5F"/>
                </a:solidFill>
                <a:latin typeface="Tenorite" panose="00000500000000000000" pitchFamily="2" charset="0"/>
              </a:endParaRPr>
            </a:p>
          </p:txBody>
        </p:sp>
      </p:grpSp>
      <p:graphicFrame>
        <p:nvGraphicFramePr>
          <p:cNvPr id="16" name="Table 8">
            <a:extLst>
              <a:ext uri="{FF2B5EF4-FFF2-40B4-BE49-F238E27FC236}">
                <a16:creationId xmlns:a16="http://schemas.microsoft.com/office/drawing/2014/main" id="{D8D2EFC2-6021-B436-D26A-2B5E09456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579964"/>
              </p:ext>
            </p:extLst>
          </p:nvPr>
        </p:nvGraphicFramePr>
        <p:xfrm>
          <a:off x="314085" y="4709366"/>
          <a:ext cx="4789967" cy="2583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6090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703877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233730">
                <a:tc>
                  <a:txBody>
                    <a:bodyPr/>
                    <a:lstStyle/>
                    <a:p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50" b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047623"/>
                  </a:ext>
                </a:extLst>
              </a:tr>
              <a:tr h="1869840">
                <a:tc>
                  <a:txBody>
                    <a:bodyPr/>
                    <a:lstStyle/>
                    <a:p>
                      <a:pPr marL="133350" indent="-133350">
                        <a:tabLst>
                          <a:tab pos="795338" algn="l"/>
                        </a:tabLst>
                      </a:pP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15:40 – 15:46 </a:t>
                      </a:r>
                    </a:p>
                    <a:p>
                      <a:endParaRPr lang="it-IT" sz="1050" b="1" i="0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endParaRPr lang="it-IT" sz="1050" b="1" i="0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15:47 – 15:53 </a:t>
                      </a: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133350" marR="0" indent="-13335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133350" marR="0" indent="-13335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15:54 – 16:00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938" indent="0">
                        <a:tabLst/>
                      </a:pPr>
                      <a:r>
                        <a:rPr lang="it-IT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EB32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Paolo Salvador</a:t>
                      </a:r>
                    </a:p>
                    <a:p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Interaction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between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coastal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gillnet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fisheries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wintering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seabirds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in a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proposed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Natura 2000 Site</a:t>
                      </a:r>
                    </a:p>
                    <a:p>
                      <a:endParaRPr lang="it-IT" sz="1050" b="0" i="1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it-IT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EB113b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Chiara Paniccia</a:t>
                      </a:r>
                    </a:p>
                    <a:p>
                      <a:r>
                        <a:rPr lang="en-US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Preserving landscape diversity is crucial for bat diversity in mountain areas</a:t>
                      </a:r>
                    </a:p>
                    <a:p>
                      <a:endParaRPr lang="it-IT" sz="1050" b="0" i="1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it-IT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EB81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Tommaso Sandri </a:t>
                      </a:r>
                    </a:p>
                    <a:p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In situ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conservation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and the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role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zoos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in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adapting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species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focused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conservation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to the challenges of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biodiversity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loss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: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two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examples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from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Italy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and UK</a:t>
                      </a:r>
                    </a:p>
                    <a:p>
                      <a:endParaRPr lang="it-IT" sz="1050" b="0" i="1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endParaRPr lang="it-IT" sz="1050" b="0" i="1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371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2569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05599C-4924-101D-9E92-65B6BCB22138}"/>
              </a:ext>
            </a:extLst>
          </p:cNvPr>
          <p:cNvSpPr/>
          <p:nvPr/>
        </p:nvSpPr>
        <p:spPr>
          <a:xfrm>
            <a:off x="0" y="-1"/>
            <a:ext cx="5418138" cy="7224713"/>
          </a:xfrm>
          <a:prstGeom prst="rect">
            <a:avLst/>
          </a:prstGeom>
          <a:solidFill>
            <a:srgbClr val="3D4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997" dirty="0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2AE15EE-14BF-61B0-ECE8-2B4AD7556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619" y="113539"/>
            <a:ext cx="1438900" cy="79056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8DD03BB-B13F-C91F-A4AD-7A5E3E202658}"/>
              </a:ext>
            </a:extLst>
          </p:cNvPr>
          <p:cNvSpPr/>
          <p:nvPr/>
        </p:nvSpPr>
        <p:spPr>
          <a:xfrm>
            <a:off x="208184" y="904103"/>
            <a:ext cx="5001770" cy="6182498"/>
          </a:xfrm>
          <a:prstGeom prst="roundRect">
            <a:avLst>
              <a:gd name="adj" fmla="val 8267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sz="1200" dirty="0"/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AACA4056-E74F-919D-63C0-095E8002DB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162394"/>
              </p:ext>
            </p:extLst>
          </p:nvPr>
        </p:nvGraphicFramePr>
        <p:xfrm>
          <a:off x="208182" y="904102"/>
          <a:ext cx="5028541" cy="584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038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960503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2425103"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39788" algn="l"/>
                        </a:tabLst>
                        <a:defRPr/>
                      </a:pPr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 16:01 – 16:07</a:t>
                      </a: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indent="0">
                        <a:tabLst>
                          <a:tab pos="839788" algn="l"/>
                        </a:tabLst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</a:p>
                    <a:p>
                      <a:pPr marL="0" indent="0">
                        <a:tabLst>
                          <a:tab pos="839788" algn="l"/>
                        </a:tabLst>
                      </a:pP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indent="0">
                        <a:tabLst>
                          <a:tab pos="839788" algn="l"/>
                        </a:tabLst>
                      </a:pP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indent="0">
                        <a:tabLst>
                          <a:tab pos="839788" algn="l"/>
                        </a:tabLst>
                      </a:pPr>
                      <a:r>
                        <a:rPr lang="en-GB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16:08 – 16:14 </a:t>
                      </a:r>
                    </a:p>
                    <a:p>
                      <a:pPr marL="0" indent="0">
                        <a:tabLst>
                          <a:tab pos="839788" algn="l"/>
                        </a:tabLst>
                      </a:pP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indent="0">
                        <a:tabLst>
                          <a:tab pos="839788" algn="l"/>
                        </a:tabLst>
                      </a:pPr>
                      <a:endParaRPr lang="en-GB" sz="16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indent="0">
                        <a:tabLst>
                          <a:tab pos="839788" algn="l"/>
                        </a:tabLst>
                      </a:pPr>
                      <a:r>
                        <a:rPr lang="en-GB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16:15 – 16:30 </a:t>
                      </a:r>
                    </a:p>
                    <a:p>
                      <a:endParaRPr lang="en-GB" sz="10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16:30 – 18:00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796925" algn="l"/>
                        </a:tabLst>
                        <a:defRPr/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16:30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</a:t>
                      </a: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16:42 </a:t>
                      </a: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16:43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</a:t>
                      </a: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16:55 </a:t>
                      </a: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16:56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</a:t>
                      </a: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17:08 </a:t>
                      </a: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17:09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</a:t>
                      </a: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17:21 </a:t>
                      </a: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 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EB11 </a:t>
                      </a: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Alice Dalla </a:t>
                      </a:r>
                      <a:r>
                        <a:rPr lang="en-GB" sz="1050" b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Vecchia</a:t>
                      </a: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</a:p>
                    <a:p>
                      <a:r>
                        <a:rPr lang="en-US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Can functional approaches open new conservation opportunities for aquatic carnivorous plants in Europe?</a:t>
                      </a:r>
                    </a:p>
                    <a:p>
                      <a:endParaRPr lang="en-US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en-US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EB29 </a:t>
                      </a:r>
                      <a:r>
                        <a:rPr lang="en-US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Francesco </a:t>
                      </a:r>
                      <a:r>
                        <a:rPr lang="en-US" sz="1050" b="1" i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Parisi</a:t>
                      </a:r>
                      <a:endParaRPr lang="en-US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en-US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Diversity of beetle species and trophic group along gradients of deadwood suggests weak environmental filtering</a:t>
                      </a:r>
                    </a:p>
                    <a:p>
                      <a:endParaRPr lang="en-GB" sz="80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Coffee break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8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Talks: </a:t>
                      </a:r>
                      <a:r>
                        <a:rPr lang="en-GB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“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Conservazione e scenari di cambiamento globale</a:t>
                      </a:r>
                      <a:r>
                        <a:rPr lang="en-GB" sz="110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” </a:t>
                      </a:r>
                      <a:r>
                        <a:rPr lang="en-GB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1/3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Moderatori</a:t>
                      </a:r>
                      <a:r>
                        <a:rPr lang="en-GB" sz="110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: Matteo Anderle, Tommaso Sandri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EB51</a:t>
                      </a:r>
                      <a:r>
                        <a:rPr lang="en-GB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Diana Cruz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Unraveling</a:t>
                      </a:r>
                      <a:r>
                        <a:rPr lang="en-GB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climate risks for plant regeneration by seed in the Mediterranean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EB38 </a:t>
                      </a:r>
                      <a:r>
                        <a:rPr lang="en-GB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Mattia </a:t>
                      </a:r>
                      <a:r>
                        <a:rPr lang="en-GB" sz="1050" b="1" i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Falaschi</a:t>
                      </a:r>
                      <a:endParaRPr lang="en-GB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 comparison between population trends estimation from abundance and occupancy data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EB98 </a:t>
                      </a: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Francesca </a:t>
                      </a:r>
                      <a:r>
                        <a:rPr lang="en-GB" sz="1050" b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Frieri</a:t>
                      </a: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International trade, land use change, and biodiversity loss: a quantitative analysis in three climate zones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EB77 </a:t>
                      </a: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Elia </a:t>
                      </a:r>
                      <a:r>
                        <a:rPr lang="en-GB" sz="1050" b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Guariento</a:t>
                      </a: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Butterfly communities in South Tyrol erode from extensive grasslands to intensively used farmland and urban areas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37109"/>
                  </a:ext>
                </a:extLst>
              </a:tr>
              <a:tr h="194466">
                <a:tc>
                  <a:txBody>
                    <a:bodyPr/>
                    <a:lstStyle/>
                    <a:p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50" b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2663729"/>
                  </a:ext>
                </a:extLst>
              </a:tr>
              <a:tr h="194466">
                <a:tc>
                  <a:txBody>
                    <a:bodyPr/>
                    <a:lstStyle/>
                    <a:p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50" b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630251"/>
                  </a:ext>
                </a:extLst>
              </a:tr>
              <a:tr h="194466">
                <a:tc>
                  <a:txBody>
                    <a:bodyPr/>
                    <a:lstStyle/>
                    <a:p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059886"/>
                  </a:ext>
                </a:extLst>
              </a:tr>
              <a:tr h="194466">
                <a:tc>
                  <a:txBody>
                    <a:bodyPr/>
                    <a:lstStyle/>
                    <a:p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50" b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729613"/>
                  </a:ext>
                </a:extLst>
              </a:tr>
            </a:tbl>
          </a:graphicData>
        </a:graphic>
      </p:graphicFrame>
      <p:grpSp>
        <p:nvGrpSpPr>
          <p:cNvPr id="24" name="Group 23">
            <a:extLst>
              <a:ext uri="{FF2B5EF4-FFF2-40B4-BE49-F238E27FC236}">
                <a16:creationId xmlns:a16="http://schemas.microsoft.com/office/drawing/2014/main" id="{957E4875-2F8D-1A6F-610A-CDB6C5122DF3}"/>
              </a:ext>
            </a:extLst>
          </p:cNvPr>
          <p:cNvGrpSpPr/>
          <p:nvPr/>
        </p:nvGrpSpPr>
        <p:grpSpPr>
          <a:xfrm>
            <a:off x="314085" y="3308082"/>
            <a:ext cx="4789968" cy="512355"/>
            <a:chOff x="314084" y="4281882"/>
            <a:chExt cx="4789968" cy="512355"/>
          </a:xfrm>
        </p:grpSpPr>
        <p:sp>
          <p:nvSpPr>
            <p:cNvPr id="14" name="Subtitle 2">
              <a:extLst>
                <a:ext uri="{FF2B5EF4-FFF2-40B4-BE49-F238E27FC236}">
                  <a16:creationId xmlns:a16="http://schemas.microsoft.com/office/drawing/2014/main" id="{BE2EC28C-C1C2-FBC7-9FA5-B400FD23E41A}"/>
                </a:ext>
              </a:extLst>
            </p:cNvPr>
            <p:cNvSpPr txBox="1">
              <a:spLocks/>
            </p:cNvSpPr>
            <p:nvPr/>
          </p:nvSpPr>
          <p:spPr>
            <a:xfrm>
              <a:off x="314084" y="4281882"/>
              <a:ext cx="4789968" cy="3148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541782" rtl="0" eaLnBrk="1" latinLnBrk="0" hangingPunct="1">
                <a:lnSpc>
                  <a:spcPct val="90000"/>
                </a:lnSpc>
                <a:spcBef>
                  <a:spcPts val="593"/>
                </a:spcBef>
                <a:buFont typeface="Arial" panose="020B0604020202020204" pitchFamily="34" charset="0"/>
                <a:buNone/>
                <a:defRPr sz="142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70891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1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1782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0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12673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3564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54455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25346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96237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67128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br>
                <a:rPr lang="it-IT" sz="1400" b="1" dirty="0">
                  <a:solidFill>
                    <a:srgbClr val="E07A5F"/>
                  </a:solidFill>
                  <a:latin typeface="Tenorite" panose="00000500000000000000" pitchFamily="2" charset="0"/>
                </a:rPr>
              </a:br>
              <a:endParaRPr lang="it-IT" sz="1400" b="1" dirty="0">
                <a:solidFill>
                  <a:srgbClr val="E07A5F"/>
                </a:solidFill>
                <a:latin typeface="Tenorite" panose="00000500000000000000" pitchFamily="2" charset="0"/>
              </a:endParaRPr>
            </a:p>
          </p:txBody>
        </p:sp>
        <p:sp>
          <p:nvSpPr>
            <p:cNvPr id="15" name="Subtitle 2">
              <a:extLst>
                <a:ext uri="{FF2B5EF4-FFF2-40B4-BE49-F238E27FC236}">
                  <a16:creationId xmlns:a16="http://schemas.microsoft.com/office/drawing/2014/main" id="{50C3F6A1-9570-539B-F8EB-A14F2455EB2A}"/>
                </a:ext>
              </a:extLst>
            </p:cNvPr>
            <p:cNvSpPr txBox="1">
              <a:spLocks/>
            </p:cNvSpPr>
            <p:nvPr/>
          </p:nvSpPr>
          <p:spPr>
            <a:xfrm>
              <a:off x="314084" y="4479407"/>
              <a:ext cx="4789968" cy="3148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541782" rtl="0" eaLnBrk="1" latinLnBrk="0" hangingPunct="1">
                <a:lnSpc>
                  <a:spcPct val="90000"/>
                </a:lnSpc>
                <a:spcBef>
                  <a:spcPts val="593"/>
                </a:spcBef>
                <a:buFont typeface="Arial" panose="020B0604020202020204" pitchFamily="34" charset="0"/>
                <a:buNone/>
                <a:defRPr sz="142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70891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1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1782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0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12673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3564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54455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25346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96237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67128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t-IT" sz="1100" b="1" dirty="0">
                <a:solidFill>
                  <a:srgbClr val="E07A5F"/>
                </a:solidFill>
                <a:latin typeface="Tenorite" panose="00000500000000000000" pitchFamily="2" charset="0"/>
              </a:endParaRPr>
            </a:p>
          </p:txBody>
        </p:sp>
      </p:grpSp>
      <p:graphicFrame>
        <p:nvGraphicFramePr>
          <p:cNvPr id="16" name="Table 8">
            <a:extLst>
              <a:ext uri="{FF2B5EF4-FFF2-40B4-BE49-F238E27FC236}">
                <a16:creationId xmlns:a16="http://schemas.microsoft.com/office/drawing/2014/main" id="{D8D2EFC2-6021-B436-D26A-2B5E09456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350819"/>
              </p:ext>
            </p:extLst>
          </p:nvPr>
        </p:nvGraphicFramePr>
        <p:xfrm>
          <a:off x="181415" y="5437035"/>
          <a:ext cx="4975003" cy="1718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8745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876258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369385">
                <a:tc>
                  <a:txBody>
                    <a:bodyPr/>
                    <a:lstStyle/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17:22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</a:t>
                      </a: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17:34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EB14 </a:t>
                      </a: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Greta La Bella </a:t>
                      </a:r>
                    </a:p>
                    <a:p>
                      <a:r>
                        <a:rPr lang="en-GB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Biodiversity effect on coastal dunes ecosystem functioning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047623"/>
                  </a:ext>
                </a:extLst>
              </a:tr>
              <a:tr h="1307142">
                <a:tc>
                  <a:txBody>
                    <a:bodyPr/>
                    <a:lstStyle/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17:35 – 17:47 </a:t>
                      </a:r>
                    </a:p>
                    <a:p>
                      <a:endParaRPr lang="it-IT" sz="1050" b="1" i="0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17:48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</a:t>
                      </a: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18:00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938" indent="0">
                        <a:tabLst/>
                      </a:pPr>
                      <a:r>
                        <a:rPr lang="it-IT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EB40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Martina Livornese</a:t>
                      </a:r>
                    </a:p>
                    <a:p>
                      <a:pPr marL="7938" indent="0">
                        <a:tabLst/>
                      </a:pP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Disentangling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biodiversity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biomass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relations in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real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ecosystems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at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global scale</a:t>
                      </a:r>
                    </a:p>
                    <a:p>
                      <a:pPr marL="7938" indent="0">
                        <a:tabLst/>
                      </a:pPr>
                      <a:endParaRPr lang="it-IT" sz="1050" b="0" i="1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it-IT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EB59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Elia Lo Parrino</a:t>
                      </a:r>
                    </a:p>
                    <a:p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Why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occurrences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are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not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enough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: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differential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effects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ecological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variables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on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amphibian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occupancy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reproduction</a:t>
                      </a:r>
                      <a:endParaRPr lang="it-IT" sz="1050" b="0" i="1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371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2617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05599C-4924-101D-9E92-65B6BCB22138}"/>
              </a:ext>
            </a:extLst>
          </p:cNvPr>
          <p:cNvSpPr/>
          <p:nvPr/>
        </p:nvSpPr>
        <p:spPr>
          <a:xfrm>
            <a:off x="0" y="-1"/>
            <a:ext cx="5418138" cy="7224713"/>
          </a:xfrm>
          <a:prstGeom prst="rect">
            <a:avLst/>
          </a:prstGeom>
          <a:solidFill>
            <a:srgbClr val="3D4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997" dirty="0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2AE15EE-14BF-61B0-ECE8-2B4AD7556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619" y="113539"/>
            <a:ext cx="1438900" cy="79056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8DD03BB-B13F-C91F-A4AD-7A5E3E202658}"/>
              </a:ext>
            </a:extLst>
          </p:cNvPr>
          <p:cNvSpPr/>
          <p:nvPr/>
        </p:nvSpPr>
        <p:spPr>
          <a:xfrm>
            <a:off x="208184" y="904103"/>
            <a:ext cx="5001770" cy="6182498"/>
          </a:xfrm>
          <a:prstGeom prst="roundRect">
            <a:avLst>
              <a:gd name="adj" fmla="val 8267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sz="12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57E4875-2F8D-1A6F-610A-CDB6C5122DF3}"/>
              </a:ext>
            </a:extLst>
          </p:cNvPr>
          <p:cNvGrpSpPr/>
          <p:nvPr/>
        </p:nvGrpSpPr>
        <p:grpSpPr>
          <a:xfrm>
            <a:off x="314085" y="1017642"/>
            <a:ext cx="4789968" cy="1706277"/>
            <a:chOff x="314084" y="4204408"/>
            <a:chExt cx="4789968" cy="589829"/>
          </a:xfrm>
        </p:grpSpPr>
        <p:sp>
          <p:nvSpPr>
            <p:cNvPr id="14" name="Subtitle 2">
              <a:extLst>
                <a:ext uri="{FF2B5EF4-FFF2-40B4-BE49-F238E27FC236}">
                  <a16:creationId xmlns:a16="http://schemas.microsoft.com/office/drawing/2014/main" id="{BE2EC28C-C1C2-FBC7-9FA5-B400FD23E41A}"/>
                </a:ext>
              </a:extLst>
            </p:cNvPr>
            <p:cNvSpPr txBox="1">
              <a:spLocks/>
            </p:cNvSpPr>
            <p:nvPr/>
          </p:nvSpPr>
          <p:spPr>
            <a:xfrm>
              <a:off x="314084" y="4204408"/>
              <a:ext cx="4789968" cy="39230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541782" rtl="0" eaLnBrk="1" latinLnBrk="0" hangingPunct="1">
                <a:lnSpc>
                  <a:spcPct val="90000"/>
                </a:lnSpc>
                <a:spcBef>
                  <a:spcPts val="593"/>
                </a:spcBef>
                <a:buFont typeface="Arial" panose="020B0604020202020204" pitchFamily="34" charset="0"/>
                <a:buNone/>
                <a:defRPr sz="142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70891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1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1782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0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12673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3564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54455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25346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96237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67128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t-IT" sz="1400" b="1" u="sng" dirty="0">
                  <a:solidFill>
                    <a:srgbClr val="E07A5F"/>
                  </a:solidFill>
                  <a:latin typeface="Tenorite" panose="00000500000000000000" pitchFamily="2" charset="0"/>
                </a:rPr>
                <a:t>Giovedì 20 Aprile 2023</a:t>
              </a:r>
              <a:br>
                <a:rPr lang="it-IT" sz="1400" b="1" dirty="0">
                  <a:solidFill>
                    <a:srgbClr val="E07A5F"/>
                  </a:solidFill>
                  <a:latin typeface="Tenorite" panose="00000500000000000000" pitchFamily="2" charset="0"/>
                </a:rPr>
              </a:br>
              <a:endParaRPr lang="it-IT" sz="1400" b="1" dirty="0">
                <a:solidFill>
                  <a:srgbClr val="E07A5F"/>
                </a:solidFill>
                <a:latin typeface="Tenorite" panose="00000500000000000000" pitchFamily="2" charset="0"/>
              </a:endParaRPr>
            </a:p>
          </p:txBody>
        </p:sp>
        <p:sp>
          <p:nvSpPr>
            <p:cNvPr id="15" name="Subtitle 2">
              <a:extLst>
                <a:ext uri="{FF2B5EF4-FFF2-40B4-BE49-F238E27FC236}">
                  <a16:creationId xmlns:a16="http://schemas.microsoft.com/office/drawing/2014/main" id="{50C3F6A1-9570-539B-F8EB-A14F2455EB2A}"/>
                </a:ext>
              </a:extLst>
            </p:cNvPr>
            <p:cNvSpPr txBox="1">
              <a:spLocks/>
            </p:cNvSpPr>
            <p:nvPr/>
          </p:nvSpPr>
          <p:spPr>
            <a:xfrm>
              <a:off x="314084" y="4300476"/>
              <a:ext cx="4789968" cy="4937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541782" rtl="0" eaLnBrk="1" latinLnBrk="0" hangingPunct="1">
                <a:lnSpc>
                  <a:spcPct val="90000"/>
                </a:lnSpc>
                <a:spcBef>
                  <a:spcPts val="593"/>
                </a:spcBef>
                <a:buFont typeface="Arial" panose="020B0604020202020204" pitchFamily="34" charset="0"/>
                <a:buNone/>
                <a:defRPr sz="142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70891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1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1782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0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12673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3564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54455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25346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96237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67128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t-IT" sz="1100" b="0" i="0" u="none" strike="noStrike" kern="1200" dirty="0">
                  <a:solidFill>
                    <a:srgbClr val="E07A5F"/>
                  </a:solidFill>
                  <a:effectLst/>
                  <a:latin typeface="Tenorite" panose="00000500000000000000" pitchFamily="2" charset="0"/>
                  <a:ea typeface="+mn-ea"/>
                  <a:cs typeface="+mn-cs"/>
                </a:rPr>
                <a:t>Presso </a:t>
              </a:r>
              <a:r>
                <a:rPr lang="it-IT" sz="1100" b="1" i="0" u="none" strike="noStrike" kern="1200" dirty="0">
                  <a:solidFill>
                    <a:srgbClr val="E07A5F"/>
                  </a:solidFill>
                  <a:effectLst/>
                  <a:latin typeface="Tenorite" panose="00000500000000000000" pitchFamily="2" charset="0"/>
                  <a:ea typeface="+mn-ea"/>
                  <a:cs typeface="+mn-cs"/>
                </a:rPr>
                <a:t>Sala dei Lecci</a:t>
              </a:r>
              <a:r>
                <a:rPr lang="it-IT" sz="1100" b="0" i="0" u="none" strike="noStrike" kern="1200" dirty="0">
                  <a:solidFill>
                    <a:srgbClr val="E07A5F"/>
                  </a:solidFill>
                  <a:effectLst/>
                  <a:latin typeface="Tenorite" panose="00000500000000000000" pitchFamily="2" charset="0"/>
                  <a:ea typeface="+mn-ea"/>
                  <a:cs typeface="+mn-cs"/>
                </a:rPr>
                <a:t>, Bioparco di Roma</a:t>
              </a:r>
              <a:br>
                <a:rPr lang="it-IT" sz="1100" b="0" i="0" u="none" strike="noStrike" kern="1200" dirty="0">
                  <a:solidFill>
                    <a:srgbClr val="E07A5F"/>
                  </a:solidFill>
                  <a:effectLst/>
                  <a:latin typeface="Tenorite" panose="00000500000000000000" pitchFamily="2" charset="0"/>
                  <a:ea typeface="+mn-ea"/>
                  <a:cs typeface="+mn-cs"/>
                </a:rPr>
              </a:br>
              <a:r>
                <a:rPr lang="it-IT" sz="1100" b="0" i="0" u="none" strike="noStrike" kern="1200" dirty="0">
                  <a:solidFill>
                    <a:srgbClr val="E07A5F"/>
                  </a:solidFill>
                  <a:effectLst/>
                  <a:latin typeface="Tenorite" panose="00000500000000000000" pitchFamily="2" charset="0"/>
                  <a:ea typeface="+mn-ea"/>
                  <a:cs typeface="+mn-cs"/>
                </a:rPr>
                <a:t>ingresso pedonale Villa Borghese, </a:t>
              </a:r>
              <a:br>
                <a:rPr lang="it-IT" sz="1100" b="0" i="0" u="none" strike="noStrike" kern="1200" dirty="0">
                  <a:solidFill>
                    <a:srgbClr val="E07A5F"/>
                  </a:solidFill>
                  <a:effectLst/>
                  <a:latin typeface="Tenorite" panose="00000500000000000000" pitchFamily="2" charset="0"/>
                  <a:ea typeface="+mn-ea"/>
                  <a:cs typeface="+mn-cs"/>
                </a:rPr>
              </a:br>
              <a:r>
                <a:rPr lang="it-IT" sz="1100" b="0" i="0" u="none" strike="noStrike" kern="1200" dirty="0">
                  <a:solidFill>
                    <a:srgbClr val="E07A5F"/>
                  </a:solidFill>
                  <a:effectLst/>
                  <a:latin typeface="Tenorite" panose="00000500000000000000" pitchFamily="2" charset="0"/>
                  <a:ea typeface="+mn-ea"/>
                  <a:cs typeface="+mn-cs"/>
                </a:rPr>
                <a:t>incrocio tra </a:t>
              </a:r>
              <a:r>
                <a:rPr lang="it-IT" sz="1100" b="0" i="1" u="none" strike="noStrike" kern="1200" dirty="0">
                  <a:solidFill>
                    <a:srgbClr val="E07A5F"/>
                  </a:solidFill>
                  <a:effectLst/>
                  <a:latin typeface="Tenorite" panose="00000500000000000000" pitchFamily="2" charset="0"/>
                  <a:ea typeface="+mn-ea"/>
                  <a:cs typeface="+mn-cs"/>
                </a:rPr>
                <a:t>Via Aldrovandi, Viale Rossini, Via Mercadante</a:t>
              </a:r>
              <a:endParaRPr lang="it-IT" sz="1100" b="1" i="1" dirty="0">
                <a:solidFill>
                  <a:srgbClr val="E07A5F"/>
                </a:solidFill>
                <a:latin typeface="Tenorite" panose="00000500000000000000" pitchFamily="2" charset="0"/>
              </a:endParaRPr>
            </a:p>
          </p:txBody>
        </p:sp>
      </p:grpSp>
      <p:graphicFrame>
        <p:nvGraphicFramePr>
          <p:cNvPr id="16" name="Table 8">
            <a:extLst>
              <a:ext uri="{FF2B5EF4-FFF2-40B4-BE49-F238E27FC236}">
                <a16:creationId xmlns:a16="http://schemas.microsoft.com/office/drawing/2014/main" id="{D8D2EFC2-6021-B436-D26A-2B5E09456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158203"/>
              </p:ext>
            </p:extLst>
          </p:nvPr>
        </p:nvGraphicFramePr>
        <p:xfrm>
          <a:off x="314084" y="1981200"/>
          <a:ext cx="4895869" cy="5105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2172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713697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802736">
                <a:tc>
                  <a:txBody>
                    <a:bodyPr/>
                    <a:lstStyle/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09:00 - 09:40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Plenaria: </a:t>
                      </a:r>
                      <a:r>
                        <a:rPr lang="en-GB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“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La biologia della conservazione tra scienza e pratica</a:t>
                      </a:r>
                      <a:r>
                        <a:rPr lang="en-GB" sz="1100" b="1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” </a:t>
                      </a:r>
                      <a:br>
                        <a:rPr lang="en-GB" sz="1100" b="1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it-IT" sz="110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Stefano Canessa </a:t>
                      </a:r>
                      <a:r>
                        <a:rPr lang="it-IT" sz="105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(Università di Berna)</a:t>
                      </a: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Moderatore</a:t>
                      </a:r>
                      <a:r>
                        <a:rPr lang="en-GB" sz="110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: Dario </a:t>
                      </a:r>
                      <a:r>
                        <a:rPr lang="en-GB" sz="1100" b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Nania</a:t>
                      </a:r>
                      <a:r>
                        <a:rPr lang="en-GB" sz="110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047623"/>
                  </a:ext>
                </a:extLst>
              </a:tr>
              <a:tr h="449532">
                <a:tc>
                  <a:txBody>
                    <a:bodyPr/>
                    <a:lstStyle/>
                    <a:p>
                      <a:r>
                        <a:rPr lang="it-IT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09:40 – 10:45 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Talks:</a:t>
                      </a:r>
                      <a:r>
                        <a:rPr lang="it-IT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b="1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“</a:t>
                      </a:r>
                      <a:r>
                        <a:rPr lang="it-IT" sz="110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Conservazione in Parchi e Aree Protette</a:t>
                      </a:r>
                      <a:r>
                        <a:rPr lang="it-IT" sz="1100" b="1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”</a:t>
                      </a:r>
                      <a:r>
                        <a:rPr lang="it-IT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2/3</a:t>
                      </a:r>
                    </a:p>
                    <a:p>
                      <a:r>
                        <a:rPr lang="it-IT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Moderatori: Matilde Martini, Guillaume </a:t>
                      </a:r>
                      <a:r>
                        <a:rPr lang="it-IT" sz="1100" b="0" i="0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Marchessaux</a:t>
                      </a:r>
                      <a:endParaRPr lang="it-IT" sz="1100" b="0" i="0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37109"/>
                  </a:ext>
                </a:extLst>
              </a:tr>
              <a:tr h="770627">
                <a:tc>
                  <a:txBody>
                    <a:bodyPr/>
                    <a:lstStyle/>
                    <a:p>
                      <a:r>
                        <a:rPr lang="en-GB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9:40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</a:t>
                      </a:r>
                      <a:r>
                        <a:rPr lang="en-GB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9:52</a:t>
                      </a:r>
                      <a:r>
                        <a:rPr lang="en-GB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endParaRPr lang="en-GB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EB04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Ilaria Greco</a:t>
                      </a:r>
                    </a:p>
                    <a:p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The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pantropical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decline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of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mammals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is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associated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with human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density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and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forest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fragmentation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in the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surrounding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landscape</a:t>
                      </a:r>
                      <a:endParaRPr lang="it-IT" sz="1050" b="0" i="1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952265"/>
                  </a:ext>
                </a:extLst>
              </a:tr>
              <a:tr h="770627">
                <a:tc>
                  <a:txBody>
                    <a:bodyPr/>
                    <a:lstStyle/>
                    <a:p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9:53 – 10:05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endParaRPr lang="en-GB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EB21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Marco Morbidelli</a:t>
                      </a:r>
                    </a:p>
                    <a:p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Il gambero nativo di fiume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Austropotamobius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pallipes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complex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nel Parco Nazionale delle Foreste Casentinesi: stato di conservazione e minacce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878353"/>
                  </a:ext>
                </a:extLst>
              </a:tr>
              <a:tr h="770627">
                <a:tc>
                  <a:txBody>
                    <a:bodyPr/>
                    <a:lstStyle/>
                    <a:p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10:06 – 10:18</a:t>
                      </a:r>
                      <a:r>
                        <a:rPr lang="it-IT" sz="105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endParaRPr lang="en-GB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EB33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Gloria Moretti</a:t>
                      </a:r>
                    </a:p>
                    <a:p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Assessing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the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representativity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and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distribution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of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strictly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protected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areas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on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bioregions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,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ecoregions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,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habitats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, and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endangered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species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in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Italy</a:t>
                      </a: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7736215"/>
                  </a:ext>
                </a:extLst>
              </a:tr>
              <a:tr h="770627">
                <a:tc>
                  <a:txBody>
                    <a:bodyPr/>
                    <a:lstStyle/>
                    <a:p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10:19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10:31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endParaRPr lang="en-GB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EB49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Valentina Olmo </a:t>
                      </a:r>
                    </a:p>
                    <a:p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Do Natura 2000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protected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areas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support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ecosystem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services and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biodiversity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? An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example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from Friuli-Venezia Giulia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Region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(NE-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Italy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5341314"/>
                  </a:ext>
                </a:extLst>
              </a:tr>
              <a:tr h="770627">
                <a:tc>
                  <a:txBody>
                    <a:bodyPr/>
                    <a:lstStyle/>
                    <a:p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10:32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10:44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endParaRPr lang="en-GB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EB39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Emilia </a:t>
                      </a:r>
                      <a:r>
                        <a:rPr lang="it-IT" sz="1050" b="1" i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Pafumi</a:t>
                      </a:r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In&amp;Out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: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comparing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plant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biodiversity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patterns inside and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outside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protected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areas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in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coastal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dune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ecosystems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of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Tuscany</a:t>
                      </a: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0656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7756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05599C-4924-101D-9E92-65B6BCB22138}"/>
              </a:ext>
            </a:extLst>
          </p:cNvPr>
          <p:cNvSpPr/>
          <p:nvPr/>
        </p:nvSpPr>
        <p:spPr>
          <a:xfrm>
            <a:off x="0" y="-1"/>
            <a:ext cx="5418138" cy="7224713"/>
          </a:xfrm>
          <a:prstGeom prst="rect">
            <a:avLst/>
          </a:prstGeom>
          <a:solidFill>
            <a:srgbClr val="3D4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997" dirty="0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2AE15EE-14BF-61B0-ECE8-2B4AD7556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619" y="113539"/>
            <a:ext cx="1438900" cy="79056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8DD03BB-B13F-C91F-A4AD-7A5E3E202658}"/>
              </a:ext>
            </a:extLst>
          </p:cNvPr>
          <p:cNvSpPr/>
          <p:nvPr/>
        </p:nvSpPr>
        <p:spPr>
          <a:xfrm>
            <a:off x="208184" y="955059"/>
            <a:ext cx="5001770" cy="6131541"/>
          </a:xfrm>
          <a:prstGeom prst="roundRect">
            <a:avLst>
              <a:gd name="adj" fmla="val 8267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sz="1200" dirty="0"/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AACA4056-E74F-919D-63C0-095E8002DB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517296"/>
              </p:ext>
            </p:extLst>
          </p:nvPr>
        </p:nvGraphicFramePr>
        <p:xfrm>
          <a:off x="473467" y="1194643"/>
          <a:ext cx="4471204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631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391573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3710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1" u="sng" kern="1200" dirty="0">
                        <a:solidFill>
                          <a:srgbClr val="E07A5F"/>
                        </a:solidFill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266372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 b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63025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05988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 b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729613"/>
                  </a:ext>
                </a:extLst>
              </a:tr>
            </a:tbl>
          </a:graphicData>
        </a:graphic>
      </p:graphicFrame>
      <p:grpSp>
        <p:nvGrpSpPr>
          <p:cNvPr id="24" name="Group 23">
            <a:extLst>
              <a:ext uri="{FF2B5EF4-FFF2-40B4-BE49-F238E27FC236}">
                <a16:creationId xmlns:a16="http://schemas.microsoft.com/office/drawing/2014/main" id="{957E4875-2F8D-1A6F-610A-CDB6C5122DF3}"/>
              </a:ext>
            </a:extLst>
          </p:cNvPr>
          <p:cNvGrpSpPr/>
          <p:nvPr/>
        </p:nvGrpSpPr>
        <p:grpSpPr>
          <a:xfrm>
            <a:off x="314085" y="1407455"/>
            <a:ext cx="4789968" cy="1706277"/>
            <a:chOff x="314084" y="4204408"/>
            <a:chExt cx="4789968" cy="589829"/>
          </a:xfrm>
        </p:grpSpPr>
        <p:sp>
          <p:nvSpPr>
            <p:cNvPr id="14" name="Subtitle 2">
              <a:extLst>
                <a:ext uri="{FF2B5EF4-FFF2-40B4-BE49-F238E27FC236}">
                  <a16:creationId xmlns:a16="http://schemas.microsoft.com/office/drawing/2014/main" id="{BE2EC28C-C1C2-FBC7-9FA5-B400FD23E41A}"/>
                </a:ext>
              </a:extLst>
            </p:cNvPr>
            <p:cNvSpPr txBox="1">
              <a:spLocks/>
            </p:cNvSpPr>
            <p:nvPr/>
          </p:nvSpPr>
          <p:spPr>
            <a:xfrm>
              <a:off x="314084" y="4204408"/>
              <a:ext cx="4789968" cy="39230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541782" rtl="0" eaLnBrk="1" latinLnBrk="0" hangingPunct="1">
                <a:lnSpc>
                  <a:spcPct val="90000"/>
                </a:lnSpc>
                <a:spcBef>
                  <a:spcPts val="593"/>
                </a:spcBef>
                <a:buFont typeface="Arial" panose="020B0604020202020204" pitchFamily="34" charset="0"/>
                <a:buNone/>
                <a:defRPr sz="142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70891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1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1782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0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12673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3564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54455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25346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96237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67128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br>
                <a:rPr lang="it-IT" sz="1400" b="1" dirty="0">
                  <a:solidFill>
                    <a:srgbClr val="E07A5F"/>
                  </a:solidFill>
                  <a:latin typeface="Tenorite" panose="00000500000000000000" pitchFamily="2" charset="0"/>
                </a:rPr>
              </a:br>
              <a:endParaRPr lang="it-IT" sz="1400" b="1" dirty="0">
                <a:solidFill>
                  <a:srgbClr val="E07A5F"/>
                </a:solidFill>
                <a:latin typeface="Tenorite" panose="00000500000000000000" pitchFamily="2" charset="0"/>
              </a:endParaRPr>
            </a:p>
          </p:txBody>
        </p:sp>
        <p:sp>
          <p:nvSpPr>
            <p:cNvPr id="15" name="Subtitle 2">
              <a:extLst>
                <a:ext uri="{FF2B5EF4-FFF2-40B4-BE49-F238E27FC236}">
                  <a16:creationId xmlns:a16="http://schemas.microsoft.com/office/drawing/2014/main" id="{50C3F6A1-9570-539B-F8EB-A14F2455EB2A}"/>
                </a:ext>
              </a:extLst>
            </p:cNvPr>
            <p:cNvSpPr txBox="1">
              <a:spLocks/>
            </p:cNvSpPr>
            <p:nvPr/>
          </p:nvSpPr>
          <p:spPr>
            <a:xfrm>
              <a:off x="314084" y="4300476"/>
              <a:ext cx="4789968" cy="4937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541782" rtl="0" eaLnBrk="1" latinLnBrk="0" hangingPunct="1">
                <a:lnSpc>
                  <a:spcPct val="90000"/>
                </a:lnSpc>
                <a:spcBef>
                  <a:spcPts val="593"/>
                </a:spcBef>
                <a:buFont typeface="Arial" panose="020B0604020202020204" pitchFamily="34" charset="0"/>
                <a:buNone/>
                <a:defRPr sz="142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70891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1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1782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0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12673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3564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54455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25346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96237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67128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t-IT" sz="1100" b="1" dirty="0">
                <a:solidFill>
                  <a:srgbClr val="E07A5F"/>
                </a:solidFill>
                <a:latin typeface="Tenorite" panose="00000500000000000000" pitchFamily="2" charset="0"/>
              </a:endParaRPr>
            </a:p>
          </p:txBody>
        </p:sp>
      </p:grpSp>
      <p:graphicFrame>
        <p:nvGraphicFramePr>
          <p:cNvPr id="16" name="Table 8">
            <a:extLst>
              <a:ext uri="{FF2B5EF4-FFF2-40B4-BE49-F238E27FC236}">
                <a16:creationId xmlns:a16="http://schemas.microsoft.com/office/drawing/2014/main" id="{D8D2EFC2-6021-B436-D26A-2B5E09456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520210"/>
              </p:ext>
            </p:extLst>
          </p:nvPr>
        </p:nvGraphicFramePr>
        <p:xfrm>
          <a:off x="314085" y="1017642"/>
          <a:ext cx="4789968" cy="6692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6601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633367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327737">
                <a:tc>
                  <a:txBody>
                    <a:bodyPr/>
                    <a:lstStyle/>
                    <a:p>
                      <a:r>
                        <a:rPr lang="en-GB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10:45 – 11:10 </a:t>
                      </a:r>
                      <a:endParaRPr lang="en-GB" sz="110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Coffee break</a:t>
                      </a:r>
                      <a:endParaRPr lang="it-IT" sz="1100" b="1" i="0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047623"/>
                  </a:ext>
                </a:extLst>
              </a:tr>
              <a:tr h="591229">
                <a:tc>
                  <a:txBody>
                    <a:bodyPr/>
                    <a:lstStyle/>
                    <a:p>
                      <a:r>
                        <a:rPr lang="it-IT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11:10 – 12:40 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Talks:</a:t>
                      </a:r>
                      <a:r>
                        <a:rPr lang="it-IT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b="1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“</a:t>
                      </a:r>
                      <a:r>
                        <a:rPr lang="it-IT" sz="110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Conservazione e scenari di cambiamento globale</a:t>
                      </a:r>
                      <a:r>
                        <a:rPr lang="it-IT" sz="1100" b="1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”</a:t>
                      </a:r>
                      <a:r>
                        <a:rPr lang="it-IT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2/3</a:t>
                      </a:r>
                    </a:p>
                    <a:p>
                      <a:r>
                        <a:rPr lang="it-IT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Moderatori: Mattia Falaschi, Alice Dalla Vecchia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878353"/>
                  </a:ext>
                </a:extLst>
              </a:tr>
              <a:tr h="591229">
                <a:tc>
                  <a:txBody>
                    <a:bodyPr/>
                    <a:lstStyle/>
                    <a:p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11:10 – 11:22 </a:t>
                      </a: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EB24</a:t>
                      </a: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Chiara </a:t>
                      </a:r>
                      <a:r>
                        <a:rPr lang="en-GB" sz="1050" b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Dragonetti</a:t>
                      </a: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en-GB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Drivers of change in mountain areas of the world: a comparison between different mountain ranges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7736215"/>
                  </a:ext>
                </a:extLst>
              </a:tr>
              <a:tr h="945657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11:23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</a:t>
                      </a:r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11:35 </a:t>
                      </a: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05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EB119</a:t>
                      </a:r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Laura Limonciello</a:t>
                      </a:r>
                    </a:p>
                    <a:p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Alpine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ungulates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through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camera trapping: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defining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the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environmental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and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anthropogenic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contexts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for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competition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or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spatiotemporal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segregation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between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sympatric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herbivores</a:t>
                      </a: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5341314"/>
                  </a:ext>
                </a:extLst>
              </a:tr>
              <a:tr h="4233201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11:36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</a:t>
                      </a:r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11:48 </a:t>
                      </a:r>
                    </a:p>
                    <a:p>
                      <a:endParaRPr lang="it-IT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11:49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</a:t>
                      </a: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12:01 </a:t>
                      </a: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12:02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</a:t>
                      </a: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12:14 </a:t>
                      </a: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12:15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</a:t>
                      </a: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12:27 </a:t>
                      </a: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12:28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</a:t>
                      </a:r>
                      <a:r>
                        <a:rPr lang="en-GB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12:40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EB91 </a:t>
                      </a:r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Elisa Marchetto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Testing the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effect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of sample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prevalence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on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probability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- and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favourability-based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SDMs</a:t>
                      </a: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EB03</a:t>
                      </a:r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Giordano Mancini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Assessing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species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’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exposure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to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climate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change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to support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extinction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risk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assessments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for the IUCN Red List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EB58</a:t>
                      </a:r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Valeria Messina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Modelling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environmental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suitability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and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expansion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rate of the invasive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crayfish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Procambarus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clarkii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in the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Lombardy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region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(Northern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Italy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)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across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the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past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25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years</a:t>
                      </a: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EB31 </a:t>
                      </a:r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Davide Mirante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Wildlife Burnout: Global patterns of stress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levels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in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response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to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anthropogenic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disturbance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in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reptiles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,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birds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and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mammals</a:t>
                      </a: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EB09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Veronica Nanni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The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role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of the mass and social media on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biodiversity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conservation</a:t>
                      </a: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0656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4503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05599C-4924-101D-9E92-65B6BCB22138}"/>
              </a:ext>
            </a:extLst>
          </p:cNvPr>
          <p:cNvSpPr/>
          <p:nvPr/>
        </p:nvSpPr>
        <p:spPr>
          <a:xfrm>
            <a:off x="0" y="-1"/>
            <a:ext cx="5418138" cy="7224713"/>
          </a:xfrm>
          <a:prstGeom prst="rect">
            <a:avLst/>
          </a:prstGeom>
          <a:solidFill>
            <a:srgbClr val="3D4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997" dirty="0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2AE15EE-14BF-61B0-ECE8-2B4AD7556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619" y="113539"/>
            <a:ext cx="1438900" cy="79056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8DD03BB-B13F-C91F-A4AD-7A5E3E202658}"/>
              </a:ext>
            </a:extLst>
          </p:cNvPr>
          <p:cNvSpPr/>
          <p:nvPr/>
        </p:nvSpPr>
        <p:spPr>
          <a:xfrm>
            <a:off x="208184" y="1194643"/>
            <a:ext cx="5001770" cy="5755577"/>
          </a:xfrm>
          <a:prstGeom prst="roundRect">
            <a:avLst>
              <a:gd name="adj" fmla="val 8267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sz="1200" dirty="0"/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AACA4056-E74F-919D-63C0-095E8002DB06}"/>
              </a:ext>
            </a:extLst>
          </p:cNvPr>
          <p:cNvGraphicFramePr>
            <a:graphicFrameLocks noGrp="1"/>
          </p:cNvGraphicFramePr>
          <p:nvPr/>
        </p:nvGraphicFramePr>
        <p:xfrm>
          <a:off x="473467" y="1194643"/>
          <a:ext cx="4471204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631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391573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3710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1" u="sng" kern="1200" dirty="0">
                        <a:solidFill>
                          <a:srgbClr val="E07A5F"/>
                        </a:solidFill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266372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 b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63025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05988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 b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729613"/>
                  </a:ext>
                </a:extLst>
              </a:tr>
            </a:tbl>
          </a:graphicData>
        </a:graphic>
      </p:graphicFrame>
      <p:grpSp>
        <p:nvGrpSpPr>
          <p:cNvPr id="24" name="Group 23">
            <a:extLst>
              <a:ext uri="{FF2B5EF4-FFF2-40B4-BE49-F238E27FC236}">
                <a16:creationId xmlns:a16="http://schemas.microsoft.com/office/drawing/2014/main" id="{957E4875-2F8D-1A6F-610A-CDB6C5122DF3}"/>
              </a:ext>
            </a:extLst>
          </p:cNvPr>
          <p:cNvGrpSpPr/>
          <p:nvPr/>
        </p:nvGrpSpPr>
        <p:grpSpPr>
          <a:xfrm>
            <a:off x="314085" y="1407455"/>
            <a:ext cx="4789968" cy="1706277"/>
            <a:chOff x="314084" y="4204408"/>
            <a:chExt cx="4789968" cy="589829"/>
          </a:xfrm>
        </p:grpSpPr>
        <p:sp>
          <p:nvSpPr>
            <p:cNvPr id="14" name="Subtitle 2">
              <a:extLst>
                <a:ext uri="{FF2B5EF4-FFF2-40B4-BE49-F238E27FC236}">
                  <a16:creationId xmlns:a16="http://schemas.microsoft.com/office/drawing/2014/main" id="{BE2EC28C-C1C2-FBC7-9FA5-B400FD23E41A}"/>
                </a:ext>
              </a:extLst>
            </p:cNvPr>
            <p:cNvSpPr txBox="1">
              <a:spLocks/>
            </p:cNvSpPr>
            <p:nvPr/>
          </p:nvSpPr>
          <p:spPr>
            <a:xfrm>
              <a:off x="314084" y="4204408"/>
              <a:ext cx="4789968" cy="39230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541782" rtl="0" eaLnBrk="1" latinLnBrk="0" hangingPunct="1">
                <a:lnSpc>
                  <a:spcPct val="90000"/>
                </a:lnSpc>
                <a:spcBef>
                  <a:spcPts val="593"/>
                </a:spcBef>
                <a:buFont typeface="Arial" panose="020B0604020202020204" pitchFamily="34" charset="0"/>
                <a:buNone/>
                <a:defRPr sz="142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70891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1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1782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0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12673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3564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54455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25346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96237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67128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br>
                <a:rPr lang="it-IT" sz="1400" b="1" dirty="0">
                  <a:solidFill>
                    <a:srgbClr val="E07A5F"/>
                  </a:solidFill>
                  <a:latin typeface="Tenorite" panose="00000500000000000000" pitchFamily="2" charset="0"/>
                </a:rPr>
              </a:br>
              <a:endParaRPr lang="it-IT" sz="1400" b="1" dirty="0">
                <a:solidFill>
                  <a:srgbClr val="E07A5F"/>
                </a:solidFill>
                <a:latin typeface="Tenorite" panose="00000500000000000000" pitchFamily="2" charset="0"/>
              </a:endParaRPr>
            </a:p>
          </p:txBody>
        </p:sp>
        <p:sp>
          <p:nvSpPr>
            <p:cNvPr id="15" name="Subtitle 2">
              <a:extLst>
                <a:ext uri="{FF2B5EF4-FFF2-40B4-BE49-F238E27FC236}">
                  <a16:creationId xmlns:a16="http://schemas.microsoft.com/office/drawing/2014/main" id="{50C3F6A1-9570-539B-F8EB-A14F2455EB2A}"/>
                </a:ext>
              </a:extLst>
            </p:cNvPr>
            <p:cNvSpPr txBox="1">
              <a:spLocks/>
            </p:cNvSpPr>
            <p:nvPr/>
          </p:nvSpPr>
          <p:spPr>
            <a:xfrm>
              <a:off x="314084" y="4300476"/>
              <a:ext cx="4789968" cy="4937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541782" rtl="0" eaLnBrk="1" latinLnBrk="0" hangingPunct="1">
                <a:lnSpc>
                  <a:spcPct val="90000"/>
                </a:lnSpc>
                <a:spcBef>
                  <a:spcPts val="593"/>
                </a:spcBef>
                <a:buFont typeface="Arial" panose="020B0604020202020204" pitchFamily="34" charset="0"/>
                <a:buNone/>
                <a:defRPr sz="142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70891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1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1782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0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12673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3564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54455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25346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96237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67128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t-IT" sz="1100" b="1" dirty="0">
                <a:solidFill>
                  <a:srgbClr val="E07A5F"/>
                </a:solidFill>
                <a:latin typeface="Tenorite" panose="00000500000000000000" pitchFamily="2" charset="0"/>
              </a:endParaRPr>
            </a:p>
          </p:txBody>
        </p:sp>
      </p:grpSp>
      <p:graphicFrame>
        <p:nvGraphicFramePr>
          <p:cNvPr id="16" name="Table 8">
            <a:extLst>
              <a:ext uri="{FF2B5EF4-FFF2-40B4-BE49-F238E27FC236}">
                <a16:creationId xmlns:a16="http://schemas.microsoft.com/office/drawing/2014/main" id="{D8D2EFC2-6021-B436-D26A-2B5E09456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857595"/>
              </p:ext>
            </p:extLst>
          </p:nvPr>
        </p:nvGraphicFramePr>
        <p:xfrm>
          <a:off x="473467" y="1245600"/>
          <a:ext cx="4471204" cy="58727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631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391573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482351">
                <a:tc>
                  <a:txBody>
                    <a:bodyPr/>
                    <a:lstStyle/>
                    <a:p>
                      <a:endParaRPr lang="it-IT" sz="1100" b="1" i="0" u="none" strike="noStrike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it-IT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12:40 – 14:00 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Pausa pranzo e visita del Bioparco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047623"/>
                  </a:ext>
                </a:extLst>
              </a:tr>
              <a:tr h="605076">
                <a:tc>
                  <a:txBody>
                    <a:bodyPr/>
                    <a:lstStyle/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14:00 – 14:30 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Plenaria: “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Rewilding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in Appennino centrale</a:t>
                      </a: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”</a:t>
                      </a:r>
                      <a:b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</a:br>
                      <a:r>
                        <a:rPr lang="it-IT" sz="110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Mario Cipollone </a:t>
                      </a:r>
                      <a:r>
                        <a:rPr lang="it-IT" sz="105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(</a:t>
                      </a:r>
                      <a:r>
                        <a:rPr lang="it-IT" sz="1050" b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Rewilding</a:t>
                      </a:r>
                      <a:r>
                        <a:rPr lang="it-IT" sz="105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Apennines</a:t>
                      </a:r>
                      <a:r>
                        <a:rPr lang="it-IT" sz="105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)</a:t>
                      </a: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Moderatore</a:t>
                      </a:r>
                      <a:r>
                        <a:rPr lang="en-GB" sz="110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: Marco </a:t>
                      </a:r>
                      <a:r>
                        <a:rPr lang="en-GB" sz="1100" b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Davoli</a:t>
                      </a:r>
                      <a:r>
                        <a:rPr lang="en-GB" sz="110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878353"/>
                  </a:ext>
                </a:extLst>
              </a:tr>
              <a:tr h="940545">
                <a:tc>
                  <a:txBody>
                    <a:bodyPr/>
                    <a:lstStyle/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14:30 – 15:35 </a:t>
                      </a:r>
                    </a:p>
                    <a:p>
                      <a:endParaRPr lang="it-IT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10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14:30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14:42</a:t>
                      </a:r>
                    </a:p>
                    <a:p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40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14:43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14:55</a:t>
                      </a:r>
                    </a:p>
                    <a:p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20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14:56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15:08</a:t>
                      </a:r>
                    </a:p>
                    <a:p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20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15:08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15:20</a:t>
                      </a:r>
                    </a:p>
                    <a:p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40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15:21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15:33 </a:t>
                      </a:r>
                      <a:endParaRPr lang="en-GB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Talks: </a:t>
                      </a:r>
                      <a:r>
                        <a:rPr lang="en-GB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“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Approcci alla conservazione e ripristino ambientale</a:t>
                      </a:r>
                      <a:r>
                        <a:rPr lang="en-GB" sz="1100" b="1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” </a:t>
                      </a:r>
                      <a:r>
                        <a:rPr lang="en-GB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1/2</a:t>
                      </a:r>
                      <a:endParaRPr lang="it-IT" sz="1100" b="0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Moderatori: Marco Davoli, Simone Giovacchini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b="0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EB05 </a:t>
                      </a:r>
                      <a:r>
                        <a:rPr lang="it-IT" sz="110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Daniele Battilani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Follow the (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genetic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) flow: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Italian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wolf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genetic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variability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&amp;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anthropogenic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hybridization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in Central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Italy</a:t>
                      </a:r>
                      <a:endParaRPr lang="it-IT" sz="110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EB50</a:t>
                      </a:r>
                      <a:r>
                        <a:rPr lang="it-IT" sz="110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Lucia Bello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Alien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fish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eradication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in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nine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mountain Alpine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lakes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: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scientific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background and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early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results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from the Project LIFE RESQUE ALPYR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EB68 </a:t>
                      </a:r>
                      <a:r>
                        <a:rPr lang="it-IT" sz="110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Ludovico </a:t>
                      </a:r>
                      <a:r>
                        <a:rPr lang="it-IT" sz="1100" b="1" i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Chieffallo</a:t>
                      </a:r>
                      <a:r>
                        <a:rPr lang="it-IT" sz="110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novel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approach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for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surveying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flowers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as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a proxy for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bee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pollinators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using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drone images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EB74</a:t>
                      </a:r>
                      <a:r>
                        <a:rPr lang="it-IT" sz="110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Alessandra D'Alessio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Favourable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reference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values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of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European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terrestrial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mammals</a:t>
                      </a:r>
                      <a:endParaRPr lang="it-IT" sz="110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EB01 </a:t>
                      </a:r>
                      <a:r>
                        <a:rPr lang="it-IT" sz="110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Marco Davoli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Il ritorno della </a:t>
                      </a:r>
                      <a:r>
                        <a:rPr lang="it-IT" sz="110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megafauna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può restaurare la biodiversità del passato in Europa, ma dobbiamo considerare i problemi di coesistenza con l'uomo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0656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4215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05599C-4924-101D-9E92-65B6BCB22138}"/>
              </a:ext>
            </a:extLst>
          </p:cNvPr>
          <p:cNvSpPr/>
          <p:nvPr/>
        </p:nvSpPr>
        <p:spPr>
          <a:xfrm>
            <a:off x="0" y="-1"/>
            <a:ext cx="5418138" cy="7224713"/>
          </a:xfrm>
          <a:prstGeom prst="rect">
            <a:avLst/>
          </a:prstGeom>
          <a:solidFill>
            <a:srgbClr val="3D4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997" dirty="0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2AE15EE-14BF-61B0-ECE8-2B4AD7556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619" y="113539"/>
            <a:ext cx="1438900" cy="79056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8DD03BB-B13F-C91F-A4AD-7A5E3E202658}"/>
              </a:ext>
            </a:extLst>
          </p:cNvPr>
          <p:cNvSpPr/>
          <p:nvPr/>
        </p:nvSpPr>
        <p:spPr>
          <a:xfrm>
            <a:off x="208184" y="1077433"/>
            <a:ext cx="5001770" cy="6009167"/>
          </a:xfrm>
          <a:prstGeom prst="roundRect">
            <a:avLst>
              <a:gd name="adj" fmla="val 8267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sz="1200" dirty="0"/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AACA4056-E74F-919D-63C0-095E8002DB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436302"/>
              </p:ext>
            </p:extLst>
          </p:nvPr>
        </p:nvGraphicFramePr>
        <p:xfrm>
          <a:off x="473467" y="1086929"/>
          <a:ext cx="4471204" cy="135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631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391573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302918">
                <a:tc>
                  <a:txBody>
                    <a:bodyPr/>
                    <a:lstStyle/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15:35 – 17:30</a:t>
                      </a:r>
                    </a:p>
                    <a:p>
                      <a:endParaRPr lang="it-IT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15:35 – 17:30 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Coffee break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Poster session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u="none" strike="noStrike" kern="1200" dirty="0">
                          <a:solidFill>
                            <a:srgbClr val="E07A5F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presso </a:t>
                      </a:r>
                      <a:r>
                        <a:rPr lang="it-IT" sz="1100" b="1" i="0" u="none" strike="noStrike" kern="1200" dirty="0">
                          <a:solidFill>
                            <a:srgbClr val="E07A5F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Sala dei Lecci</a:t>
                      </a:r>
                      <a:r>
                        <a:rPr lang="it-IT" sz="1100" b="0" i="0" u="none" strike="noStrike" kern="1200" dirty="0">
                          <a:solidFill>
                            <a:srgbClr val="E07A5F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, Bioparco di Roma</a:t>
                      </a:r>
                      <a:endParaRPr lang="it-IT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266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18:00 – 21:00 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Aperitivo </a:t>
                      </a:r>
                      <a:b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</a:br>
                      <a:r>
                        <a:rPr lang="it-IT" sz="1100" b="0" dirty="0">
                          <a:solidFill>
                            <a:srgbClr val="E07A5F"/>
                          </a:solidFill>
                          <a:latin typeface="Tenorite" panose="00000500000000000000" pitchFamily="2" charset="0"/>
                        </a:rPr>
                        <a:t>presso </a:t>
                      </a:r>
                      <a:r>
                        <a:rPr lang="it-IT" sz="1100" b="1" dirty="0">
                          <a:solidFill>
                            <a:srgbClr val="E07A5F"/>
                          </a:solidFill>
                          <a:latin typeface="Tenorite" panose="00000500000000000000" pitchFamily="2" charset="0"/>
                        </a:rPr>
                        <a:t>La Limonaia </a:t>
                      </a:r>
                      <a:r>
                        <a:rPr lang="it-IT" sz="1100" b="0" dirty="0">
                          <a:solidFill>
                            <a:srgbClr val="E07A5F"/>
                          </a:solidFill>
                          <a:latin typeface="Tenorite" panose="00000500000000000000" pitchFamily="2" charset="0"/>
                        </a:rPr>
                        <a:t>(Villa Torlonia)</a:t>
                      </a:r>
                      <a:br>
                        <a:rPr lang="it-IT" sz="1100" b="1" dirty="0">
                          <a:solidFill>
                            <a:srgbClr val="E07A5F"/>
                          </a:solidFill>
                          <a:latin typeface="Tenorite" panose="00000500000000000000" pitchFamily="2" charset="0"/>
                        </a:rPr>
                      </a:br>
                      <a:r>
                        <a:rPr lang="it-IT" sz="1100" b="0" i="1" dirty="0">
                          <a:solidFill>
                            <a:srgbClr val="E07A5F"/>
                          </a:solidFill>
                          <a:latin typeface="Tenorite" panose="00000500000000000000" pitchFamily="2" charset="0"/>
                        </a:rPr>
                        <a:t>Via Lazzaro Spallanzani 1/A, 00161, Roma</a:t>
                      </a:r>
                      <a:endParaRPr lang="it-IT" sz="1100" b="0" dirty="0">
                        <a:solidFill>
                          <a:srgbClr val="E07A5F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630251"/>
                  </a:ext>
                </a:extLst>
              </a:tr>
            </a:tbl>
          </a:graphicData>
        </a:graphic>
      </p:graphicFrame>
      <p:grpSp>
        <p:nvGrpSpPr>
          <p:cNvPr id="24" name="Group 23">
            <a:extLst>
              <a:ext uri="{FF2B5EF4-FFF2-40B4-BE49-F238E27FC236}">
                <a16:creationId xmlns:a16="http://schemas.microsoft.com/office/drawing/2014/main" id="{957E4875-2F8D-1A6F-610A-CDB6C5122DF3}"/>
              </a:ext>
            </a:extLst>
          </p:cNvPr>
          <p:cNvGrpSpPr/>
          <p:nvPr/>
        </p:nvGrpSpPr>
        <p:grpSpPr>
          <a:xfrm>
            <a:off x="196896" y="2457225"/>
            <a:ext cx="5001769" cy="512355"/>
            <a:chOff x="314084" y="4281882"/>
            <a:chExt cx="4789968" cy="512355"/>
          </a:xfrm>
        </p:grpSpPr>
        <p:sp>
          <p:nvSpPr>
            <p:cNvPr id="14" name="Subtitle 2">
              <a:extLst>
                <a:ext uri="{FF2B5EF4-FFF2-40B4-BE49-F238E27FC236}">
                  <a16:creationId xmlns:a16="http://schemas.microsoft.com/office/drawing/2014/main" id="{BE2EC28C-C1C2-FBC7-9FA5-B400FD23E41A}"/>
                </a:ext>
              </a:extLst>
            </p:cNvPr>
            <p:cNvSpPr txBox="1">
              <a:spLocks/>
            </p:cNvSpPr>
            <p:nvPr/>
          </p:nvSpPr>
          <p:spPr>
            <a:xfrm>
              <a:off x="314084" y="4281882"/>
              <a:ext cx="4789968" cy="3148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541782" rtl="0" eaLnBrk="1" latinLnBrk="0" hangingPunct="1">
                <a:lnSpc>
                  <a:spcPct val="90000"/>
                </a:lnSpc>
                <a:spcBef>
                  <a:spcPts val="593"/>
                </a:spcBef>
                <a:buFont typeface="Arial" panose="020B0604020202020204" pitchFamily="34" charset="0"/>
                <a:buNone/>
                <a:defRPr sz="142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70891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1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1782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0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12673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3564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54455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25346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96237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67128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t-IT" sz="1400" b="1" u="sng" dirty="0">
                  <a:solidFill>
                    <a:srgbClr val="E07A5F"/>
                  </a:solidFill>
                  <a:latin typeface="Tenorite" panose="00000500000000000000" pitchFamily="2" charset="0"/>
                </a:rPr>
                <a:t>Venerdì 21 Aprile 2023</a:t>
              </a:r>
              <a:br>
                <a:rPr lang="it-IT" sz="1400" b="1" dirty="0">
                  <a:solidFill>
                    <a:srgbClr val="E07A5F"/>
                  </a:solidFill>
                  <a:latin typeface="Tenorite" panose="00000500000000000000" pitchFamily="2" charset="0"/>
                </a:rPr>
              </a:br>
              <a:endParaRPr lang="it-IT" sz="1400" b="1" dirty="0">
                <a:solidFill>
                  <a:srgbClr val="E07A5F"/>
                </a:solidFill>
                <a:latin typeface="Tenorite" panose="00000500000000000000" pitchFamily="2" charset="0"/>
              </a:endParaRPr>
            </a:p>
          </p:txBody>
        </p:sp>
        <p:sp>
          <p:nvSpPr>
            <p:cNvPr id="15" name="Subtitle 2">
              <a:extLst>
                <a:ext uri="{FF2B5EF4-FFF2-40B4-BE49-F238E27FC236}">
                  <a16:creationId xmlns:a16="http://schemas.microsoft.com/office/drawing/2014/main" id="{50C3F6A1-9570-539B-F8EB-A14F2455EB2A}"/>
                </a:ext>
              </a:extLst>
            </p:cNvPr>
            <p:cNvSpPr txBox="1">
              <a:spLocks/>
            </p:cNvSpPr>
            <p:nvPr/>
          </p:nvSpPr>
          <p:spPr>
            <a:xfrm>
              <a:off x="314084" y="4479407"/>
              <a:ext cx="4789968" cy="3148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541782" rtl="0" eaLnBrk="1" latinLnBrk="0" hangingPunct="1">
                <a:lnSpc>
                  <a:spcPct val="90000"/>
                </a:lnSpc>
                <a:spcBef>
                  <a:spcPts val="593"/>
                </a:spcBef>
                <a:buFont typeface="Arial" panose="020B0604020202020204" pitchFamily="34" charset="0"/>
                <a:buNone/>
                <a:defRPr sz="142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70891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1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1782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0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12673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3564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54455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25346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96237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67128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t-IT" sz="1100" b="0" i="0" u="none" strike="noStrike" kern="1200" dirty="0">
                  <a:solidFill>
                    <a:srgbClr val="E07A5F"/>
                  </a:solidFill>
                  <a:effectLst/>
                  <a:latin typeface="Tenorite" panose="00000500000000000000" pitchFamily="2" charset="0"/>
                  <a:ea typeface="+mn-ea"/>
                  <a:cs typeface="+mn-cs"/>
                </a:rPr>
                <a:t>Presso </a:t>
              </a:r>
              <a:r>
                <a:rPr lang="it-IT" sz="1100" b="1" i="0" u="none" strike="noStrike" kern="1200" dirty="0">
                  <a:solidFill>
                    <a:srgbClr val="E07A5F"/>
                  </a:solidFill>
                  <a:effectLst/>
                  <a:latin typeface="Tenorite" panose="00000500000000000000" pitchFamily="2" charset="0"/>
                  <a:ea typeface="+mn-ea"/>
                  <a:cs typeface="+mn-cs"/>
                </a:rPr>
                <a:t>Sala dei Lecci</a:t>
              </a:r>
              <a:r>
                <a:rPr lang="it-IT" sz="1100" b="0" i="0" u="none" strike="noStrike" kern="1200" dirty="0">
                  <a:solidFill>
                    <a:srgbClr val="E07A5F"/>
                  </a:solidFill>
                  <a:effectLst/>
                  <a:latin typeface="Tenorite" panose="00000500000000000000" pitchFamily="2" charset="0"/>
                  <a:ea typeface="+mn-ea"/>
                  <a:cs typeface="+mn-cs"/>
                </a:rPr>
                <a:t>, Bioparco di Roma</a:t>
              </a:r>
              <a:br>
                <a:rPr lang="it-IT" sz="1100" b="0" i="0" u="none" strike="noStrike" kern="1200" dirty="0">
                  <a:solidFill>
                    <a:srgbClr val="E07A5F"/>
                  </a:solidFill>
                  <a:effectLst/>
                  <a:latin typeface="Tenorite" panose="00000500000000000000" pitchFamily="2" charset="0"/>
                  <a:ea typeface="+mn-ea"/>
                  <a:cs typeface="+mn-cs"/>
                </a:rPr>
              </a:br>
              <a:r>
                <a:rPr lang="it-IT" sz="1100" b="0" i="0" u="none" strike="noStrike" kern="1200" dirty="0">
                  <a:solidFill>
                    <a:srgbClr val="E07A5F"/>
                  </a:solidFill>
                  <a:effectLst/>
                  <a:latin typeface="Tenorite" panose="00000500000000000000" pitchFamily="2" charset="0"/>
                  <a:ea typeface="+mn-ea"/>
                  <a:cs typeface="+mn-cs"/>
                </a:rPr>
                <a:t>ingresso pedonale Villa Borghese, </a:t>
              </a:r>
              <a:br>
                <a:rPr lang="it-IT" sz="1100" b="0" i="0" u="none" strike="noStrike" kern="1200" dirty="0">
                  <a:solidFill>
                    <a:srgbClr val="E07A5F"/>
                  </a:solidFill>
                  <a:effectLst/>
                  <a:latin typeface="Tenorite" panose="00000500000000000000" pitchFamily="2" charset="0"/>
                  <a:ea typeface="+mn-ea"/>
                  <a:cs typeface="+mn-cs"/>
                </a:rPr>
              </a:br>
              <a:r>
                <a:rPr lang="it-IT" sz="1100" b="0" i="0" u="none" strike="noStrike" kern="1200" dirty="0">
                  <a:solidFill>
                    <a:srgbClr val="E07A5F"/>
                  </a:solidFill>
                  <a:effectLst/>
                  <a:latin typeface="Tenorite" panose="00000500000000000000" pitchFamily="2" charset="0"/>
                  <a:ea typeface="+mn-ea"/>
                  <a:cs typeface="+mn-cs"/>
                </a:rPr>
                <a:t>incrocio tra </a:t>
              </a:r>
              <a:r>
                <a:rPr lang="it-IT" sz="1100" b="0" i="1" u="none" strike="noStrike" kern="1200" dirty="0">
                  <a:solidFill>
                    <a:srgbClr val="E07A5F"/>
                  </a:solidFill>
                  <a:effectLst/>
                  <a:latin typeface="Tenorite" panose="00000500000000000000" pitchFamily="2" charset="0"/>
                  <a:ea typeface="+mn-ea"/>
                  <a:cs typeface="+mn-cs"/>
                </a:rPr>
                <a:t>Via Aldrovandi, Viale Rossini, Via Mercadante</a:t>
              </a:r>
              <a:endParaRPr lang="it-IT" sz="1100" b="1" i="1" dirty="0">
                <a:solidFill>
                  <a:srgbClr val="E07A5F"/>
                </a:solidFill>
                <a:latin typeface="Tenorite" panose="00000500000000000000" pitchFamily="2" charset="0"/>
              </a:endParaRPr>
            </a:p>
          </p:txBody>
        </p:sp>
      </p:grpSp>
      <p:graphicFrame>
        <p:nvGraphicFramePr>
          <p:cNvPr id="16" name="Table 8">
            <a:extLst>
              <a:ext uri="{FF2B5EF4-FFF2-40B4-BE49-F238E27FC236}">
                <a16:creationId xmlns:a16="http://schemas.microsoft.com/office/drawing/2014/main" id="{D8D2EFC2-6021-B436-D26A-2B5E09456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59568"/>
              </p:ext>
            </p:extLst>
          </p:nvPr>
        </p:nvGraphicFramePr>
        <p:xfrm>
          <a:off x="462179" y="3215640"/>
          <a:ext cx="4471204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631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391573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1390518">
                <a:tc>
                  <a:txBody>
                    <a:bodyPr/>
                    <a:lstStyle/>
                    <a:p>
                      <a:r>
                        <a:rPr lang="it-IT" sz="1100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09:00 </a:t>
                      </a: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–</a:t>
                      </a:r>
                      <a:r>
                        <a:rPr lang="it-IT" sz="1100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09:40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Plenaria: </a:t>
                      </a: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“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L’importanza delle società professionali e delle piattaforme intergovernative nella conservazione ed il loro valore per giovani ricercatori</a:t>
                      </a: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”</a:t>
                      </a:r>
                      <a:b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</a:br>
                      <a:r>
                        <a:rPr lang="it-IT" sz="1100" b="0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Piero Visconti </a:t>
                      </a:r>
                      <a:r>
                        <a:rPr lang="it-IT" sz="1050" b="0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GB" sz="1050" b="0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Biodiversity, Ecology and Conservation Group - International Institute for Applied Systems Analysis)</a:t>
                      </a:r>
                    </a:p>
                    <a:p>
                      <a:r>
                        <a:rPr lang="en-GB" sz="1050" b="0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Moderatrice</a:t>
                      </a:r>
                      <a:r>
                        <a:rPr lang="en-GB" sz="1050" b="0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: Michela </a:t>
                      </a:r>
                      <a:r>
                        <a:rPr lang="en-GB" sz="1050" b="0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Pacifici</a:t>
                      </a:r>
                      <a:endParaRPr lang="en-GB" sz="1100" b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047623"/>
                  </a:ext>
                </a:extLst>
              </a:tr>
              <a:tr h="420914">
                <a:tc>
                  <a:txBody>
                    <a:bodyPr/>
                    <a:lstStyle/>
                    <a:p>
                      <a:r>
                        <a:rPr lang="it-IT" sz="110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09:40 – 10:45 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Talks: </a:t>
                      </a:r>
                      <a:r>
                        <a:rPr lang="it-IT" sz="1100" b="1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“</a:t>
                      </a:r>
                      <a:r>
                        <a:rPr lang="it-IT" sz="1100" i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Conservazione in Parchi e Aree Protette</a:t>
                      </a:r>
                      <a:r>
                        <a:rPr lang="it-IT" sz="1100" b="1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”</a:t>
                      </a:r>
                      <a:r>
                        <a:rPr lang="it-IT" sz="1100" i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i="0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3/3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i="0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Moderatori</a:t>
                      </a:r>
                      <a:r>
                        <a:rPr lang="en-GB" sz="1100" i="0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: Chiara </a:t>
                      </a:r>
                      <a:r>
                        <a:rPr lang="en-GB" sz="1100" i="0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Dragonetti</a:t>
                      </a:r>
                      <a:r>
                        <a:rPr lang="en-GB" sz="1100" i="0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, Luca Di Nuzzo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37109"/>
                  </a:ext>
                </a:extLst>
              </a:tr>
              <a:tr h="721566">
                <a:tc>
                  <a:txBody>
                    <a:bodyPr/>
                    <a:lstStyle/>
                    <a:p>
                      <a:r>
                        <a:rPr lang="it-IT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9:40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9:52 </a:t>
                      </a:r>
                      <a:endParaRPr lang="en-GB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0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EB111 </a:t>
                      </a:r>
                      <a:r>
                        <a:rPr lang="en-GB" sz="1050" b="1" i="0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Arianna Ferrara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Temperate forest functional composition along elevation gradient: disentangling intra- and interspecific trait variability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952265"/>
                  </a:ext>
                </a:extLst>
              </a:tr>
              <a:tr h="721566">
                <a:tc>
                  <a:txBody>
                    <a:bodyPr/>
                    <a:lstStyle/>
                    <a:p>
                      <a:r>
                        <a:rPr lang="it-IT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9:53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10:05 </a:t>
                      </a: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0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EB96</a:t>
                      </a:r>
                      <a:r>
                        <a:rPr lang="en-GB" sz="1050" b="1" i="0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Claudia Pellegrini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Linking brown bear activities to habitat characteristics: implications for the conservation of the Apennine brown bear (Ursus arctos </a:t>
                      </a:r>
                      <a:r>
                        <a:rPr lang="en-GB" sz="1050" b="0" i="1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marsicanus</a:t>
                      </a:r>
                      <a:r>
                        <a:rPr lang="en-GB" sz="1050" b="0" i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).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878353"/>
                  </a:ext>
                </a:extLst>
              </a:tr>
              <a:tr h="563724">
                <a:tc>
                  <a:txBody>
                    <a:bodyPr/>
                    <a:lstStyle/>
                    <a:p>
                      <a:r>
                        <a:rPr lang="it-IT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10:06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10:18 </a:t>
                      </a: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EB17</a:t>
                      </a:r>
                      <a:r>
                        <a:rPr lang="en-GB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Lorenzo Ricci</a:t>
                      </a:r>
                    </a:p>
                    <a:p>
                      <a:r>
                        <a:rPr lang="en-GB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Assessment of priority species inside and outside the protected areas within the European Union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1156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6055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05599C-4924-101D-9E92-65B6BCB22138}"/>
              </a:ext>
            </a:extLst>
          </p:cNvPr>
          <p:cNvSpPr/>
          <p:nvPr/>
        </p:nvSpPr>
        <p:spPr>
          <a:xfrm>
            <a:off x="0" y="-1"/>
            <a:ext cx="5418138" cy="7224713"/>
          </a:xfrm>
          <a:prstGeom prst="rect">
            <a:avLst/>
          </a:prstGeom>
          <a:solidFill>
            <a:srgbClr val="3D4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997" dirty="0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2AE15EE-14BF-61B0-ECE8-2B4AD7556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619" y="113539"/>
            <a:ext cx="1438900" cy="79056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8DD03BB-B13F-C91F-A4AD-7A5E3E202658}"/>
              </a:ext>
            </a:extLst>
          </p:cNvPr>
          <p:cNvSpPr/>
          <p:nvPr/>
        </p:nvSpPr>
        <p:spPr>
          <a:xfrm>
            <a:off x="208184" y="1077433"/>
            <a:ext cx="5001770" cy="6009167"/>
          </a:xfrm>
          <a:prstGeom prst="roundRect">
            <a:avLst>
              <a:gd name="adj" fmla="val 8267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sz="1200" dirty="0"/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AACA4056-E74F-919D-63C0-095E8002DB06}"/>
              </a:ext>
            </a:extLst>
          </p:cNvPr>
          <p:cNvGraphicFramePr>
            <a:graphicFrameLocks noGrp="1"/>
          </p:cNvGraphicFramePr>
          <p:nvPr/>
        </p:nvGraphicFramePr>
        <p:xfrm>
          <a:off x="473467" y="1194643"/>
          <a:ext cx="4471204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631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391573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3710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1" u="sng" kern="1200" dirty="0">
                        <a:solidFill>
                          <a:srgbClr val="E07A5F"/>
                        </a:solidFill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266372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 b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63025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05988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 b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729613"/>
                  </a:ext>
                </a:extLst>
              </a:tr>
            </a:tbl>
          </a:graphicData>
        </a:graphic>
      </p:graphicFrame>
      <p:grpSp>
        <p:nvGrpSpPr>
          <p:cNvPr id="24" name="Group 23">
            <a:extLst>
              <a:ext uri="{FF2B5EF4-FFF2-40B4-BE49-F238E27FC236}">
                <a16:creationId xmlns:a16="http://schemas.microsoft.com/office/drawing/2014/main" id="{957E4875-2F8D-1A6F-610A-CDB6C5122DF3}"/>
              </a:ext>
            </a:extLst>
          </p:cNvPr>
          <p:cNvGrpSpPr/>
          <p:nvPr/>
        </p:nvGrpSpPr>
        <p:grpSpPr>
          <a:xfrm>
            <a:off x="314085" y="1407455"/>
            <a:ext cx="4789968" cy="1706277"/>
            <a:chOff x="314084" y="4204408"/>
            <a:chExt cx="4789968" cy="589829"/>
          </a:xfrm>
        </p:grpSpPr>
        <p:sp>
          <p:nvSpPr>
            <p:cNvPr id="14" name="Subtitle 2">
              <a:extLst>
                <a:ext uri="{FF2B5EF4-FFF2-40B4-BE49-F238E27FC236}">
                  <a16:creationId xmlns:a16="http://schemas.microsoft.com/office/drawing/2014/main" id="{BE2EC28C-C1C2-FBC7-9FA5-B400FD23E41A}"/>
                </a:ext>
              </a:extLst>
            </p:cNvPr>
            <p:cNvSpPr txBox="1">
              <a:spLocks/>
            </p:cNvSpPr>
            <p:nvPr/>
          </p:nvSpPr>
          <p:spPr>
            <a:xfrm>
              <a:off x="314084" y="4204408"/>
              <a:ext cx="4789968" cy="39230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541782" rtl="0" eaLnBrk="1" latinLnBrk="0" hangingPunct="1">
                <a:lnSpc>
                  <a:spcPct val="90000"/>
                </a:lnSpc>
                <a:spcBef>
                  <a:spcPts val="593"/>
                </a:spcBef>
                <a:buFont typeface="Arial" panose="020B0604020202020204" pitchFamily="34" charset="0"/>
                <a:buNone/>
                <a:defRPr sz="142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70891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1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1782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0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12673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3564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54455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25346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96237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67128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br>
                <a:rPr lang="it-IT" sz="1400" b="1" dirty="0">
                  <a:solidFill>
                    <a:srgbClr val="E07A5F"/>
                  </a:solidFill>
                  <a:latin typeface="Tenorite" panose="00000500000000000000" pitchFamily="2" charset="0"/>
                </a:rPr>
              </a:br>
              <a:endParaRPr lang="it-IT" sz="1400" b="1" dirty="0">
                <a:solidFill>
                  <a:srgbClr val="E07A5F"/>
                </a:solidFill>
                <a:latin typeface="Tenorite" panose="00000500000000000000" pitchFamily="2" charset="0"/>
              </a:endParaRPr>
            </a:p>
          </p:txBody>
        </p:sp>
        <p:sp>
          <p:nvSpPr>
            <p:cNvPr id="15" name="Subtitle 2">
              <a:extLst>
                <a:ext uri="{FF2B5EF4-FFF2-40B4-BE49-F238E27FC236}">
                  <a16:creationId xmlns:a16="http://schemas.microsoft.com/office/drawing/2014/main" id="{50C3F6A1-9570-539B-F8EB-A14F2455EB2A}"/>
                </a:ext>
              </a:extLst>
            </p:cNvPr>
            <p:cNvSpPr txBox="1">
              <a:spLocks/>
            </p:cNvSpPr>
            <p:nvPr/>
          </p:nvSpPr>
          <p:spPr>
            <a:xfrm>
              <a:off x="314084" y="4300476"/>
              <a:ext cx="4789968" cy="4937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541782" rtl="0" eaLnBrk="1" latinLnBrk="0" hangingPunct="1">
                <a:lnSpc>
                  <a:spcPct val="90000"/>
                </a:lnSpc>
                <a:spcBef>
                  <a:spcPts val="593"/>
                </a:spcBef>
                <a:buFont typeface="Arial" panose="020B0604020202020204" pitchFamily="34" charset="0"/>
                <a:buNone/>
                <a:defRPr sz="142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70891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1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1782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0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12673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3564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54455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25346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96237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67128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t-IT" sz="1100" b="1" dirty="0">
                <a:solidFill>
                  <a:srgbClr val="E07A5F"/>
                </a:solidFill>
                <a:latin typeface="Tenorite" panose="00000500000000000000" pitchFamily="2" charset="0"/>
              </a:endParaRPr>
            </a:p>
          </p:txBody>
        </p:sp>
      </p:grpSp>
      <p:graphicFrame>
        <p:nvGraphicFramePr>
          <p:cNvPr id="16" name="Table 8">
            <a:extLst>
              <a:ext uri="{FF2B5EF4-FFF2-40B4-BE49-F238E27FC236}">
                <a16:creationId xmlns:a16="http://schemas.microsoft.com/office/drawing/2014/main" id="{D8D2EFC2-6021-B436-D26A-2B5E09456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819894"/>
              </p:ext>
            </p:extLst>
          </p:nvPr>
        </p:nvGraphicFramePr>
        <p:xfrm>
          <a:off x="473467" y="1245600"/>
          <a:ext cx="4471204" cy="6579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631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391573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482351">
                <a:tc>
                  <a:txBody>
                    <a:bodyPr/>
                    <a:lstStyle/>
                    <a:p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10:19 – 10:31 </a:t>
                      </a: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EB08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Marco Salvatori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Crowded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mountains: long-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term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effects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of human outdoor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recreation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on a community of wild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mammals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monitored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with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systematic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camera-trapping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047623"/>
                  </a:ext>
                </a:extLst>
              </a:tr>
              <a:tr h="605076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10:32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10:44 </a:t>
                      </a: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EB64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Claire Louise </a:t>
                      </a:r>
                      <a:r>
                        <a:rPr lang="it-IT" sz="1050" b="1" i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Penton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Vincent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Assessing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the impact of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terrestrial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protected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areas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in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abating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threats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to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mammals</a:t>
                      </a: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878353"/>
                  </a:ext>
                </a:extLst>
              </a:tr>
              <a:tr h="940545">
                <a:tc>
                  <a:txBody>
                    <a:bodyPr/>
                    <a:lstStyle/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10:45 – 11:10</a:t>
                      </a:r>
                    </a:p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11:10 – 12:40 </a:t>
                      </a:r>
                    </a:p>
                    <a:p>
                      <a:endParaRPr lang="it-IT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11:10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11:22 </a:t>
                      </a: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11:23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11:35 </a:t>
                      </a:r>
                    </a:p>
                    <a:p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11:36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11:48 </a:t>
                      </a:r>
                    </a:p>
                    <a:p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11:49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12:01 </a:t>
                      </a: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12:02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12:14  </a:t>
                      </a:r>
                      <a:endParaRPr lang="en-GB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Coffee break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Talks: </a:t>
                      </a:r>
                      <a:r>
                        <a:rPr lang="it-IT" sz="1100" b="1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“</a:t>
                      </a:r>
                      <a:r>
                        <a:rPr lang="it-IT" sz="1100" i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Conservazione nei sistemi acquatici</a:t>
                      </a:r>
                      <a:r>
                        <a:rPr lang="it-IT" sz="1100" b="1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”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Moderatori</a:t>
                      </a:r>
                      <a:r>
                        <a:rPr lang="en-GB" sz="1100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: Andrea Tonelli, Marta </a:t>
                      </a:r>
                      <a:r>
                        <a:rPr lang="en-GB" sz="1100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Cimatti</a:t>
                      </a:r>
                      <a:endParaRPr lang="en-GB" sz="1100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EB12</a:t>
                      </a:r>
                      <a:r>
                        <a:rPr lang="en-GB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Margherita </a:t>
                      </a:r>
                      <a:r>
                        <a:rPr lang="en-GB" sz="1050" b="1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Abbá</a:t>
                      </a:r>
                      <a:r>
                        <a:rPr lang="en-GB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i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Biological traits of a new alien spined loach (Actinopterygii: Cobitidae) in the Malone stream drainage (Piedmont, NW Italy)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i="1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EB93 </a:t>
                      </a:r>
                      <a:r>
                        <a:rPr lang="en-GB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Alessandra Maria </a:t>
                      </a:r>
                      <a:r>
                        <a:rPr lang="en-GB" sz="1050" b="1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Bissattini</a:t>
                      </a:r>
                      <a:r>
                        <a:rPr lang="en-GB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i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Trophic structure of a pond community dominated by an invasive alien species: Insights from stomach content and stable isotope analyses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i="1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EB89 </a:t>
                      </a:r>
                      <a:r>
                        <a:rPr lang="en-GB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Clarissa De Vita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i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Behavioural and biochemical stress responses of </a:t>
                      </a:r>
                      <a:r>
                        <a:rPr lang="en-GB" sz="1050" i="1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Cherax</a:t>
                      </a:r>
                      <a:r>
                        <a:rPr lang="en-GB" sz="1050" i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50" i="1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quadricarinatus</a:t>
                      </a:r>
                      <a:r>
                        <a:rPr lang="en-GB" sz="1050" i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after exposure to acoustic signal in tank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i="1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EB95 </a:t>
                      </a:r>
                      <a:r>
                        <a:rPr lang="en-GB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Francesco </a:t>
                      </a:r>
                      <a:r>
                        <a:rPr lang="en-GB" sz="1050" b="1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Enrichetti</a:t>
                      </a:r>
                      <a:r>
                        <a:rPr lang="en-GB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i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Detailed seafloor cartography leads to the identification of benthic vulnerable marine ecosystems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i="1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EB10 </a:t>
                      </a:r>
                      <a:r>
                        <a:rPr lang="en-GB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Davide </a:t>
                      </a:r>
                      <a:r>
                        <a:rPr lang="en-GB" sz="1050" b="1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Fundarò</a:t>
                      </a:r>
                      <a:endParaRPr lang="en-GB" sz="1050" b="1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i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Predicting the impact of fishing on cetacean abundance in the European seas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0656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0304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05599C-4924-101D-9E92-65B6BCB22138}"/>
              </a:ext>
            </a:extLst>
          </p:cNvPr>
          <p:cNvSpPr/>
          <p:nvPr/>
        </p:nvSpPr>
        <p:spPr>
          <a:xfrm>
            <a:off x="0" y="-1"/>
            <a:ext cx="5418138" cy="7224713"/>
          </a:xfrm>
          <a:prstGeom prst="rect">
            <a:avLst/>
          </a:prstGeom>
          <a:solidFill>
            <a:srgbClr val="3D4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997" dirty="0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2AE15EE-14BF-61B0-ECE8-2B4AD7556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619" y="113539"/>
            <a:ext cx="1438900" cy="79056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8DD03BB-B13F-C91F-A4AD-7A5E3E202658}"/>
              </a:ext>
            </a:extLst>
          </p:cNvPr>
          <p:cNvSpPr/>
          <p:nvPr/>
        </p:nvSpPr>
        <p:spPr>
          <a:xfrm>
            <a:off x="208184" y="904103"/>
            <a:ext cx="5001770" cy="6182498"/>
          </a:xfrm>
          <a:prstGeom prst="roundRect">
            <a:avLst>
              <a:gd name="adj" fmla="val 8267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sz="1200" dirty="0"/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AACA4056-E74F-919D-63C0-095E8002DB06}"/>
              </a:ext>
            </a:extLst>
          </p:cNvPr>
          <p:cNvGraphicFramePr>
            <a:graphicFrameLocks noGrp="1"/>
          </p:cNvGraphicFramePr>
          <p:nvPr/>
        </p:nvGraphicFramePr>
        <p:xfrm>
          <a:off x="473467" y="1194643"/>
          <a:ext cx="4471204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631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391573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3710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1" u="sng" kern="1200" dirty="0">
                        <a:solidFill>
                          <a:srgbClr val="E07A5F"/>
                        </a:solidFill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266372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 b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63025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05988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 b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729613"/>
                  </a:ext>
                </a:extLst>
              </a:tr>
            </a:tbl>
          </a:graphicData>
        </a:graphic>
      </p:graphicFrame>
      <p:grpSp>
        <p:nvGrpSpPr>
          <p:cNvPr id="24" name="Group 23">
            <a:extLst>
              <a:ext uri="{FF2B5EF4-FFF2-40B4-BE49-F238E27FC236}">
                <a16:creationId xmlns:a16="http://schemas.microsoft.com/office/drawing/2014/main" id="{957E4875-2F8D-1A6F-610A-CDB6C5122DF3}"/>
              </a:ext>
            </a:extLst>
          </p:cNvPr>
          <p:cNvGrpSpPr/>
          <p:nvPr/>
        </p:nvGrpSpPr>
        <p:grpSpPr>
          <a:xfrm>
            <a:off x="314085" y="1407455"/>
            <a:ext cx="4789968" cy="1706277"/>
            <a:chOff x="314084" y="4204408"/>
            <a:chExt cx="4789968" cy="589829"/>
          </a:xfrm>
        </p:grpSpPr>
        <p:sp>
          <p:nvSpPr>
            <p:cNvPr id="14" name="Subtitle 2">
              <a:extLst>
                <a:ext uri="{FF2B5EF4-FFF2-40B4-BE49-F238E27FC236}">
                  <a16:creationId xmlns:a16="http://schemas.microsoft.com/office/drawing/2014/main" id="{BE2EC28C-C1C2-FBC7-9FA5-B400FD23E41A}"/>
                </a:ext>
              </a:extLst>
            </p:cNvPr>
            <p:cNvSpPr txBox="1">
              <a:spLocks/>
            </p:cNvSpPr>
            <p:nvPr/>
          </p:nvSpPr>
          <p:spPr>
            <a:xfrm>
              <a:off x="314084" y="4204408"/>
              <a:ext cx="4789968" cy="39230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541782" rtl="0" eaLnBrk="1" latinLnBrk="0" hangingPunct="1">
                <a:lnSpc>
                  <a:spcPct val="90000"/>
                </a:lnSpc>
                <a:spcBef>
                  <a:spcPts val="593"/>
                </a:spcBef>
                <a:buFont typeface="Arial" panose="020B0604020202020204" pitchFamily="34" charset="0"/>
                <a:buNone/>
                <a:defRPr sz="142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70891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1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1782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0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12673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3564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54455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25346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96237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67128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br>
                <a:rPr lang="it-IT" sz="1400" b="1" dirty="0">
                  <a:solidFill>
                    <a:srgbClr val="E07A5F"/>
                  </a:solidFill>
                  <a:latin typeface="Tenorite" panose="00000500000000000000" pitchFamily="2" charset="0"/>
                </a:rPr>
              </a:br>
              <a:endParaRPr lang="it-IT" sz="1400" b="1" dirty="0">
                <a:solidFill>
                  <a:srgbClr val="E07A5F"/>
                </a:solidFill>
                <a:latin typeface="Tenorite" panose="00000500000000000000" pitchFamily="2" charset="0"/>
              </a:endParaRPr>
            </a:p>
          </p:txBody>
        </p:sp>
        <p:sp>
          <p:nvSpPr>
            <p:cNvPr id="15" name="Subtitle 2">
              <a:extLst>
                <a:ext uri="{FF2B5EF4-FFF2-40B4-BE49-F238E27FC236}">
                  <a16:creationId xmlns:a16="http://schemas.microsoft.com/office/drawing/2014/main" id="{50C3F6A1-9570-539B-F8EB-A14F2455EB2A}"/>
                </a:ext>
              </a:extLst>
            </p:cNvPr>
            <p:cNvSpPr txBox="1">
              <a:spLocks/>
            </p:cNvSpPr>
            <p:nvPr/>
          </p:nvSpPr>
          <p:spPr>
            <a:xfrm>
              <a:off x="314084" y="4300476"/>
              <a:ext cx="4789968" cy="4937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541782" rtl="0" eaLnBrk="1" latinLnBrk="0" hangingPunct="1">
                <a:lnSpc>
                  <a:spcPct val="90000"/>
                </a:lnSpc>
                <a:spcBef>
                  <a:spcPts val="593"/>
                </a:spcBef>
                <a:buFont typeface="Arial" panose="020B0604020202020204" pitchFamily="34" charset="0"/>
                <a:buNone/>
                <a:defRPr sz="142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70891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1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1782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0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12673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3564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54455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25346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96237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67128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t-IT" sz="1100" b="1" dirty="0">
                <a:solidFill>
                  <a:srgbClr val="E07A5F"/>
                </a:solidFill>
                <a:latin typeface="Tenorite" panose="00000500000000000000" pitchFamily="2" charset="0"/>
              </a:endParaRPr>
            </a:p>
          </p:txBody>
        </p:sp>
      </p:grpSp>
      <p:graphicFrame>
        <p:nvGraphicFramePr>
          <p:cNvPr id="16" name="Table 8">
            <a:extLst>
              <a:ext uri="{FF2B5EF4-FFF2-40B4-BE49-F238E27FC236}">
                <a16:creationId xmlns:a16="http://schemas.microsoft.com/office/drawing/2014/main" id="{D8D2EFC2-6021-B436-D26A-2B5E09456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676749"/>
              </p:ext>
            </p:extLst>
          </p:nvPr>
        </p:nvGraphicFramePr>
        <p:xfrm>
          <a:off x="314085" y="1017642"/>
          <a:ext cx="4895869" cy="675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2172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713697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688528">
                <a:tc>
                  <a:txBody>
                    <a:bodyPr/>
                    <a:lstStyle/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12:15 – 12:27  </a:t>
                      </a: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EB107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Priscilla Nesi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Analysis of the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distribution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,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conservation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status, and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phenotypic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variation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of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populations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of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Bombina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pachypus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(Bonaparte, 1838) in the Latium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Region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047623"/>
                  </a:ext>
                </a:extLst>
              </a:tr>
              <a:tr h="569515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12:28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12:40 </a:t>
                      </a: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EB23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Sofia </a:t>
                      </a:r>
                      <a:r>
                        <a:rPr lang="it-IT" sz="1050" b="1" i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Raschetti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Evaluation of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aesthetic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and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ecological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value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following the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recolonization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dynamics of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coralligenous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reefs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878353"/>
                  </a:ext>
                </a:extLst>
              </a:tr>
              <a:tr h="5128098">
                <a:tc>
                  <a:txBody>
                    <a:bodyPr/>
                    <a:lstStyle/>
                    <a:p>
                      <a:r>
                        <a:rPr lang="it-IT" sz="110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12:40 – 14:00 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14:00 – 15:35 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10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14:00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14:12 </a:t>
                      </a: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14:13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14:25 </a:t>
                      </a: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14:26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14:38 </a:t>
                      </a:r>
                    </a:p>
                    <a:p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14:39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14:51 </a:t>
                      </a:r>
                    </a:p>
                    <a:p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14:52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15:04 </a:t>
                      </a: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15:05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15:17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Pausa pranzo e visita del Bioparco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b="0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Talks e speed talk</a:t>
                      </a:r>
                      <a:r>
                        <a:rPr lang="it-IT" sz="110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: </a:t>
                      </a:r>
                      <a:r>
                        <a:rPr lang="it-IT" sz="1100" b="1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“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Conservazione e scenari di cambiamento globale</a:t>
                      </a:r>
                      <a:r>
                        <a:rPr lang="it-IT" sz="1100" b="1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”</a:t>
                      </a:r>
                      <a:r>
                        <a:rPr lang="it-IT" sz="110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10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3/3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Moderatori: Michele Lussu, Alessandra Maria </a:t>
                      </a:r>
                      <a:r>
                        <a:rPr lang="it-IT" sz="1100" b="0" i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Bissattini</a:t>
                      </a:r>
                      <a:endParaRPr lang="it-IT" sz="1100" b="0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EB83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Matteo </a:t>
                      </a:r>
                      <a:r>
                        <a:rPr lang="it-IT" sz="1050" b="1" i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Anderle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The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influence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of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landscape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and habitat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heterogeneity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in shaping mountain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bird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communities in the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Alps</a:t>
                      </a: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EB45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Alessandro Berlusconi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Applied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research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for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conservation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of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two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falcon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species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in the intensive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agricultural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area of the Po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Plain</a:t>
                      </a: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EB34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Dario Nania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Insects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indicators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of Key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Biodiversity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Areas</a:t>
                      </a: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EB57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Francesco Santi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Climate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change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effects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on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plant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biodiversity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of small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Mediterranean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islands</a:t>
                      </a: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EB82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Davide Serva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Modelling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the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Eurasian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beaver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range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expansion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in Europe: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uneven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future trends and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possible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conservation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issues</a:t>
                      </a: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EB120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Noemi Veronica Squillaci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Between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wolves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and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humans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: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spatiotemporal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activity patterns of Alpine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ungulates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under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varying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predatory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and human pressures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0656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1980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05599C-4924-101D-9E92-65B6BCB22138}"/>
              </a:ext>
            </a:extLst>
          </p:cNvPr>
          <p:cNvSpPr/>
          <p:nvPr/>
        </p:nvSpPr>
        <p:spPr>
          <a:xfrm>
            <a:off x="0" y="-1"/>
            <a:ext cx="5418138" cy="7224713"/>
          </a:xfrm>
          <a:prstGeom prst="rect">
            <a:avLst/>
          </a:prstGeom>
          <a:solidFill>
            <a:srgbClr val="3D4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997" dirty="0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2AE15EE-14BF-61B0-ECE8-2B4AD7556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619" y="113539"/>
            <a:ext cx="1438900" cy="79056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8DD03BB-B13F-C91F-A4AD-7A5E3E202658}"/>
              </a:ext>
            </a:extLst>
          </p:cNvPr>
          <p:cNvSpPr/>
          <p:nvPr/>
        </p:nvSpPr>
        <p:spPr>
          <a:xfrm>
            <a:off x="208184" y="904103"/>
            <a:ext cx="5001770" cy="6182498"/>
          </a:xfrm>
          <a:prstGeom prst="roundRect">
            <a:avLst>
              <a:gd name="adj" fmla="val 8267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sz="1200" dirty="0"/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AACA4056-E74F-919D-63C0-095E8002DB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493676"/>
              </p:ext>
            </p:extLst>
          </p:nvPr>
        </p:nvGraphicFramePr>
        <p:xfrm>
          <a:off x="462179" y="1040519"/>
          <a:ext cx="4471204" cy="1486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631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391573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594088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15:18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15:30 </a:t>
                      </a: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EB117 </a:t>
                      </a:r>
                      <a:r>
                        <a:rPr lang="it-IT" sz="1050" b="1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Mario Francesco Tantillo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The utility of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functional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traits in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assisting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marine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conservation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: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Mediterranean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outbreak-forming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species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response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to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increasing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temperature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2663729"/>
                  </a:ext>
                </a:extLst>
              </a:tr>
              <a:tr h="754986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15:31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15:37 </a:t>
                      </a: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EB06</a:t>
                      </a:r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Michele Lussu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Diversity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,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distribution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and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conservation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status of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wilperspective</a:t>
                      </a: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630251"/>
                  </a:ext>
                </a:extLst>
              </a:tr>
            </a:tbl>
          </a:graphicData>
        </a:graphic>
      </p:graphicFrame>
      <p:graphicFrame>
        <p:nvGraphicFramePr>
          <p:cNvPr id="16" name="Table 8">
            <a:extLst>
              <a:ext uri="{FF2B5EF4-FFF2-40B4-BE49-F238E27FC236}">
                <a16:creationId xmlns:a16="http://schemas.microsoft.com/office/drawing/2014/main" id="{D8D2EFC2-6021-B436-D26A-2B5E09456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946890"/>
              </p:ext>
            </p:extLst>
          </p:nvPr>
        </p:nvGraphicFramePr>
        <p:xfrm>
          <a:off x="462179" y="2430110"/>
          <a:ext cx="4471204" cy="4535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631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391573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291052">
                <a:tc>
                  <a:txBody>
                    <a:bodyPr/>
                    <a:lstStyle/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15:40 – 16:00 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Coffee break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047623"/>
                  </a:ext>
                </a:extLst>
              </a:tr>
              <a:tr h="647463">
                <a:tc>
                  <a:txBody>
                    <a:bodyPr/>
                    <a:lstStyle/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16:00 – 17:05 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Talks: </a:t>
                      </a:r>
                      <a:r>
                        <a:rPr lang="it-IT" sz="1100" b="1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“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Approcci alla conservazione e ripristino ambientale</a:t>
                      </a:r>
                      <a:r>
                        <a:rPr lang="it-IT" sz="1100" b="1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”</a:t>
                      </a:r>
                      <a:r>
                        <a:rPr lang="it-IT" sz="110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10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2/2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Moderatori: Ludovico </a:t>
                      </a:r>
                      <a:r>
                        <a:rPr lang="it-IT" sz="1100" b="0" i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Chieffallo</a:t>
                      </a:r>
                      <a:r>
                        <a:rPr lang="it-IT" sz="110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, Erika </a:t>
                      </a:r>
                      <a:r>
                        <a:rPr lang="it-IT" sz="1100" b="0" i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Fabbrizzi</a:t>
                      </a:r>
                      <a:endParaRPr lang="it-IT" sz="1100" b="0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37109"/>
                  </a:ext>
                </a:extLst>
              </a:tr>
              <a:tr h="668633">
                <a:tc>
                  <a:txBody>
                    <a:bodyPr/>
                    <a:lstStyle/>
                    <a:p>
                      <a:r>
                        <a:rPr lang="it-IT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16:00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16:12 </a:t>
                      </a:r>
                      <a:endParaRPr lang="en-GB" sz="1050" b="1" i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EB13 </a:t>
                      </a:r>
                      <a:r>
                        <a:rPr lang="it-IT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Michele Dalle Fratte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Impiego della diversità oscura a supporto delle strategie di recupero della vegetazione forestale distrutta da eventi meteorologici estremi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952265"/>
                  </a:ext>
                </a:extLst>
              </a:tr>
              <a:tr h="523278">
                <a:tc>
                  <a:txBody>
                    <a:bodyPr/>
                    <a:lstStyle/>
                    <a:p>
                      <a:r>
                        <a:rPr lang="it-IT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16:13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16:25 </a:t>
                      </a: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EB27 </a:t>
                      </a:r>
                      <a:r>
                        <a:rPr lang="it-IT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Erika </a:t>
                      </a:r>
                      <a:r>
                        <a:rPr lang="it-IT" sz="1050" b="1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Fabbrizzi</a:t>
                      </a:r>
                      <a:r>
                        <a:rPr lang="it-IT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The challenge of setting </a:t>
                      </a:r>
                      <a:r>
                        <a:rPr lang="it-IT" sz="1050" b="0" i="1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restoration</a:t>
                      </a:r>
                      <a:r>
                        <a:rPr lang="it-IT" sz="1050" b="0" i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targets for </a:t>
                      </a:r>
                      <a:r>
                        <a:rPr lang="it-IT" sz="1050" b="0" i="1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macroalgal</a:t>
                      </a:r>
                      <a:r>
                        <a:rPr lang="it-IT" sz="1050" b="0" i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forests</a:t>
                      </a:r>
                      <a:r>
                        <a:rPr lang="it-IT" sz="1050" b="0" i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under </a:t>
                      </a:r>
                      <a:r>
                        <a:rPr lang="it-IT" sz="1050" b="0" i="1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climate</a:t>
                      </a:r>
                      <a:r>
                        <a:rPr lang="it-IT" sz="1050" b="0" i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50" b="0" i="1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changes</a:t>
                      </a:r>
                      <a:endParaRPr lang="it-IT" sz="1050" b="0" i="1" kern="1200" dirty="0">
                        <a:solidFill>
                          <a:srgbClr val="3D405B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878353"/>
                  </a:ext>
                </a:extLst>
              </a:tr>
              <a:tr h="668633">
                <a:tc>
                  <a:txBody>
                    <a:bodyPr/>
                    <a:lstStyle/>
                    <a:p>
                      <a:r>
                        <a:rPr lang="it-IT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16:26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16:38 </a:t>
                      </a: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05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EB55 </a:t>
                      </a:r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Federica Fonda </a:t>
                      </a:r>
                    </a:p>
                    <a:p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Planning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conservation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strategies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based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on a multi-scalar and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multispecies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approach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to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assess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habitat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connectivity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and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roadkill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risk area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1156663"/>
                  </a:ext>
                </a:extLst>
              </a:tr>
              <a:tr h="523278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16:39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16:51 </a:t>
                      </a: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EB70</a:t>
                      </a:r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Costanza </a:t>
                      </a:r>
                      <a:r>
                        <a:rPr lang="it-IT" sz="1050" b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Majone</a:t>
                      </a:r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Descrivere e valutare la biodiversità: un approccio epistemologico pluralista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030"/>
                  </a:ext>
                </a:extLst>
              </a:tr>
              <a:tr h="523278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16:52 </a:t>
                      </a:r>
                      <a:r>
                        <a:rPr lang="it-IT" sz="105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 </a:t>
                      </a:r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17:04 </a:t>
                      </a:r>
                      <a:endParaRPr lang="en-GB" sz="105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EB48 </a:t>
                      </a:r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Francesco </a:t>
                      </a:r>
                      <a:r>
                        <a:rPr lang="it-IT" sz="1050" b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Petruzzellis</a:t>
                      </a:r>
                      <a:r>
                        <a:rPr lang="it-IT" sz="105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Predicting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the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functional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compostion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of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coastal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dunes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using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UAV-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based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remotely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1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sensed</a:t>
                      </a:r>
                      <a:r>
                        <a:rPr lang="it-IT" sz="1050" b="0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data</a:t>
                      </a:r>
                    </a:p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0" i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3103004"/>
                  </a:ext>
                </a:extLst>
              </a:tr>
              <a:tr h="247103">
                <a:tc>
                  <a:txBody>
                    <a:bodyPr/>
                    <a:lstStyle/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17:05 – 17:15 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Chiusura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503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680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05599C-4924-101D-9E92-65B6BCB22138}"/>
              </a:ext>
            </a:extLst>
          </p:cNvPr>
          <p:cNvSpPr/>
          <p:nvPr/>
        </p:nvSpPr>
        <p:spPr>
          <a:xfrm>
            <a:off x="0" y="-1"/>
            <a:ext cx="5418138" cy="7224713"/>
          </a:xfrm>
          <a:prstGeom prst="rect">
            <a:avLst/>
          </a:prstGeom>
          <a:solidFill>
            <a:srgbClr val="3D4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997" dirty="0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2AE15EE-14BF-61B0-ECE8-2B4AD7556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619" y="113539"/>
            <a:ext cx="1438900" cy="79056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8DD03BB-B13F-C91F-A4AD-7A5E3E202658}"/>
              </a:ext>
            </a:extLst>
          </p:cNvPr>
          <p:cNvSpPr/>
          <p:nvPr/>
        </p:nvSpPr>
        <p:spPr>
          <a:xfrm>
            <a:off x="208184" y="1077434"/>
            <a:ext cx="5001770" cy="3799366"/>
          </a:xfrm>
          <a:prstGeom prst="roundRect">
            <a:avLst>
              <a:gd name="adj" fmla="val 8267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sz="12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57E4875-2F8D-1A6F-610A-CDB6C5122DF3}"/>
              </a:ext>
            </a:extLst>
          </p:cNvPr>
          <p:cNvGrpSpPr/>
          <p:nvPr/>
        </p:nvGrpSpPr>
        <p:grpSpPr>
          <a:xfrm>
            <a:off x="314085" y="1146501"/>
            <a:ext cx="4789968" cy="512355"/>
            <a:chOff x="314084" y="4281882"/>
            <a:chExt cx="4789968" cy="512355"/>
          </a:xfrm>
        </p:grpSpPr>
        <p:sp>
          <p:nvSpPr>
            <p:cNvPr id="14" name="Subtitle 2">
              <a:extLst>
                <a:ext uri="{FF2B5EF4-FFF2-40B4-BE49-F238E27FC236}">
                  <a16:creationId xmlns:a16="http://schemas.microsoft.com/office/drawing/2014/main" id="{BE2EC28C-C1C2-FBC7-9FA5-B400FD23E41A}"/>
                </a:ext>
              </a:extLst>
            </p:cNvPr>
            <p:cNvSpPr txBox="1">
              <a:spLocks/>
            </p:cNvSpPr>
            <p:nvPr/>
          </p:nvSpPr>
          <p:spPr>
            <a:xfrm>
              <a:off x="314084" y="4281882"/>
              <a:ext cx="4789968" cy="3148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541782" rtl="0" eaLnBrk="1" latinLnBrk="0" hangingPunct="1">
                <a:lnSpc>
                  <a:spcPct val="90000"/>
                </a:lnSpc>
                <a:spcBef>
                  <a:spcPts val="593"/>
                </a:spcBef>
                <a:buFont typeface="Arial" panose="020B0604020202020204" pitchFamily="34" charset="0"/>
                <a:buNone/>
                <a:defRPr sz="142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70891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1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1782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0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12673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3564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54455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25346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96237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67128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t-IT" sz="1400" b="1" u="sng" dirty="0">
                  <a:solidFill>
                    <a:srgbClr val="E07A5F"/>
                  </a:solidFill>
                  <a:latin typeface="Tenorite" panose="00000500000000000000" pitchFamily="2" charset="0"/>
                </a:rPr>
                <a:t>Sabato 22 Aprile 2023</a:t>
              </a:r>
              <a:br>
                <a:rPr lang="it-IT" sz="1400" b="1" dirty="0">
                  <a:solidFill>
                    <a:srgbClr val="E07A5F"/>
                  </a:solidFill>
                  <a:latin typeface="Tenorite" panose="00000500000000000000" pitchFamily="2" charset="0"/>
                </a:rPr>
              </a:br>
              <a:endParaRPr lang="it-IT" sz="1400" b="1" dirty="0">
                <a:solidFill>
                  <a:srgbClr val="E07A5F"/>
                </a:solidFill>
                <a:latin typeface="Tenorite" panose="00000500000000000000" pitchFamily="2" charset="0"/>
              </a:endParaRPr>
            </a:p>
          </p:txBody>
        </p:sp>
        <p:sp>
          <p:nvSpPr>
            <p:cNvPr id="15" name="Subtitle 2">
              <a:extLst>
                <a:ext uri="{FF2B5EF4-FFF2-40B4-BE49-F238E27FC236}">
                  <a16:creationId xmlns:a16="http://schemas.microsoft.com/office/drawing/2014/main" id="{50C3F6A1-9570-539B-F8EB-A14F2455EB2A}"/>
                </a:ext>
              </a:extLst>
            </p:cNvPr>
            <p:cNvSpPr txBox="1">
              <a:spLocks/>
            </p:cNvSpPr>
            <p:nvPr/>
          </p:nvSpPr>
          <p:spPr>
            <a:xfrm>
              <a:off x="314084" y="4479407"/>
              <a:ext cx="4789968" cy="3148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541782" rtl="0" eaLnBrk="1" latinLnBrk="0" hangingPunct="1">
                <a:lnSpc>
                  <a:spcPct val="90000"/>
                </a:lnSpc>
                <a:spcBef>
                  <a:spcPts val="593"/>
                </a:spcBef>
                <a:buFont typeface="Arial" panose="020B0604020202020204" pitchFamily="34" charset="0"/>
                <a:buNone/>
                <a:defRPr sz="142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70891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1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1782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10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12673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3564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54455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25346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96237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67128" indent="0" algn="ctr" defTabSz="541782" rtl="0" eaLnBrk="1" latinLnBrk="0" hangingPunct="1">
                <a:lnSpc>
                  <a:spcPct val="90000"/>
                </a:lnSpc>
                <a:spcBef>
                  <a:spcPts val="296"/>
                </a:spcBef>
                <a:buFont typeface="Arial" panose="020B0604020202020204" pitchFamily="34" charset="0"/>
                <a:buNone/>
                <a:defRPr sz="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t-IT" sz="1100" b="0" i="0" u="none" strike="noStrike" kern="1200" dirty="0">
                  <a:solidFill>
                    <a:srgbClr val="E07A5F"/>
                  </a:solidFill>
                  <a:effectLst/>
                  <a:latin typeface="Tenorite" panose="00000500000000000000" pitchFamily="2" charset="0"/>
                  <a:ea typeface="+mn-ea"/>
                  <a:cs typeface="+mn-cs"/>
                </a:rPr>
                <a:t>Presso </a:t>
              </a:r>
              <a:r>
                <a:rPr lang="it-IT" sz="1100" b="1" i="0" u="none" strike="noStrike" kern="1200" dirty="0">
                  <a:solidFill>
                    <a:srgbClr val="E07A5F"/>
                  </a:solidFill>
                  <a:effectLst/>
                  <a:latin typeface="Tenorite" panose="00000500000000000000" pitchFamily="2" charset="0"/>
                  <a:ea typeface="+mn-ea"/>
                  <a:cs typeface="+mn-cs"/>
                </a:rPr>
                <a:t>Orto Botanico </a:t>
              </a:r>
              <a:r>
                <a:rPr lang="it-IT" sz="1100" b="0" i="0" u="none" strike="noStrike" kern="1200" dirty="0">
                  <a:solidFill>
                    <a:srgbClr val="E07A5F"/>
                  </a:solidFill>
                  <a:effectLst/>
                  <a:latin typeface="Tenorite" panose="00000500000000000000" pitchFamily="2" charset="0"/>
                  <a:ea typeface="+mn-ea"/>
                  <a:cs typeface="+mn-cs"/>
                </a:rPr>
                <a:t>di Roma</a:t>
              </a:r>
              <a:br>
                <a:rPr lang="it-IT" sz="1100" b="0" i="0" u="none" strike="noStrike" kern="1200" dirty="0">
                  <a:solidFill>
                    <a:srgbClr val="E07A5F"/>
                  </a:solidFill>
                  <a:effectLst/>
                  <a:latin typeface="Tenorite" panose="00000500000000000000" pitchFamily="2" charset="0"/>
                  <a:ea typeface="+mn-ea"/>
                  <a:cs typeface="+mn-cs"/>
                </a:rPr>
              </a:br>
              <a:r>
                <a:rPr lang="it-IT" sz="1100" b="0" i="1" u="none" strike="noStrike" kern="1200" dirty="0">
                  <a:solidFill>
                    <a:srgbClr val="E07A5F"/>
                  </a:solidFill>
                  <a:effectLst/>
                  <a:latin typeface="Tenorite" panose="00000500000000000000" pitchFamily="2" charset="0"/>
                  <a:ea typeface="+mn-ea"/>
                  <a:cs typeface="+mn-cs"/>
                </a:rPr>
                <a:t>Largo Cristina di Svezia 23A-24 00165, Roma</a:t>
              </a:r>
              <a:endParaRPr lang="it-IT" sz="1100" b="1" i="1" dirty="0">
                <a:solidFill>
                  <a:srgbClr val="E07A5F"/>
                </a:solidFill>
                <a:latin typeface="Tenorite" panose="00000500000000000000" pitchFamily="2" charset="0"/>
              </a:endParaRPr>
            </a:p>
          </p:txBody>
        </p:sp>
      </p:grpSp>
      <p:graphicFrame>
        <p:nvGraphicFramePr>
          <p:cNvPr id="16" name="Table 8">
            <a:extLst>
              <a:ext uri="{FF2B5EF4-FFF2-40B4-BE49-F238E27FC236}">
                <a16:creationId xmlns:a16="http://schemas.microsoft.com/office/drawing/2014/main" id="{D8D2EFC2-6021-B436-D26A-2B5E09456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99955"/>
              </p:ext>
            </p:extLst>
          </p:nvPr>
        </p:nvGraphicFramePr>
        <p:xfrm>
          <a:off x="523709" y="1756131"/>
          <a:ext cx="4471204" cy="3048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631">
                  <a:extLst>
                    <a:ext uri="{9D8B030D-6E8A-4147-A177-3AD203B41FA5}">
                      <a16:colId xmlns:a16="http://schemas.microsoft.com/office/drawing/2014/main" val="3320535891"/>
                    </a:ext>
                  </a:extLst>
                </a:gridCol>
                <a:gridCol w="3391573">
                  <a:extLst>
                    <a:ext uri="{9D8B030D-6E8A-4147-A177-3AD203B41FA5}">
                      <a16:colId xmlns:a16="http://schemas.microsoft.com/office/drawing/2014/main" val="1935629881"/>
                    </a:ext>
                  </a:extLst>
                </a:gridCol>
              </a:tblGrid>
              <a:tr h="283684">
                <a:tc>
                  <a:txBody>
                    <a:bodyPr/>
                    <a:lstStyle/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10:15 </a:t>
                      </a:r>
                      <a:r>
                        <a:rPr lang="it-IT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</a:t>
                      </a: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10:30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Apertura e ingresso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047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10:30 </a:t>
                      </a:r>
                      <a:r>
                        <a:rPr lang="it-IT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–</a:t>
                      </a: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10:45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Saluti di Benvenuto</a:t>
                      </a:r>
                      <a:br>
                        <a:rPr lang="en-GB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it-IT" sz="110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Fabio </a:t>
                      </a:r>
                      <a:r>
                        <a:rPr lang="it-IT" sz="1100" b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Attorre</a:t>
                      </a:r>
                      <a:r>
                        <a:rPr lang="it-IT" sz="1100" b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it-IT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(Direttore Orto Botanico) </a:t>
                      </a:r>
                      <a:r>
                        <a:rPr lang="it-IT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e Michela Pacifici </a:t>
                      </a:r>
                      <a:r>
                        <a:rPr lang="it-IT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(Presidente SCB </a:t>
                      </a:r>
                      <a:r>
                        <a:rPr lang="it-IT" sz="1050" b="0" i="0" u="none" strike="noStrike" kern="1200" dirty="0" err="1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Italy</a:t>
                      </a:r>
                      <a:r>
                        <a:rPr lang="it-IT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)</a:t>
                      </a:r>
                      <a:endParaRPr lang="it-IT" sz="1050" b="0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371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10:45 – 11:00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Premiazioni miglior poster e presentazione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952265"/>
                  </a:ext>
                </a:extLst>
              </a:tr>
              <a:tr h="275158">
                <a:tc>
                  <a:txBody>
                    <a:bodyPr/>
                    <a:lstStyle/>
                    <a:p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11:00 – 11:30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17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Coffee break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58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11:30 - 12:30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Tavola rotonda: </a:t>
                      </a:r>
                      <a:r>
                        <a:rPr lang="it-IT" sz="1100" b="1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“</a:t>
                      </a:r>
                      <a:r>
                        <a:rPr lang="it-IT" sz="1100" b="0" i="1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Biodiversità bene comune, come difenderla e conservarla</a:t>
                      </a:r>
                      <a:r>
                        <a:rPr lang="it-IT" sz="1100" b="1" i="1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”</a:t>
                      </a:r>
                    </a:p>
                    <a:p>
                      <a:r>
                        <a:rPr lang="it-IT" sz="110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Carlo Rondinini </a:t>
                      </a:r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(SCB </a:t>
                      </a:r>
                      <a:r>
                        <a:rPr lang="it-IT" sz="1050" b="0" i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Italy</a:t>
                      </a:r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)</a:t>
                      </a:r>
                      <a:r>
                        <a:rPr lang="it-IT" sz="110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, Daniela Silvia Pace </a:t>
                      </a:r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(Università Sapienza di Roma), </a:t>
                      </a:r>
                      <a:r>
                        <a:rPr lang="it-IT" sz="110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Roberto </a:t>
                      </a:r>
                      <a:r>
                        <a:rPr lang="it-IT" sz="1100" b="0" i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Cazzolla</a:t>
                      </a:r>
                      <a:r>
                        <a:rPr lang="it-IT" sz="110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Gatti </a:t>
                      </a:r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(SCB </a:t>
                      </a:r>
                      <a:r>
                        <a:rPr lang="it-IT" sz="1050" b="0" i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Italy</a:t>
                      </a:r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), </a:t>
                      </a:r>
                      <a:r>
                        <a:rPr lang="it-IT" sz="110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Pierfilippo Cerretti </a:t>
                      </a:r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(SCB </a:t>
                      </a:r>
                      <a:r>
                        <a:rPr lang="it-IT" sz="1050" b="0" i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Italy</a:t>
                      </a:r>
                      <a:r>
                        <a:rPr lang="it-IT" sz="105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) </a:t>
                      </a:r>
                      <a:r>
                        <a:rPr lang="it-IT" sz="110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e Sabina </a:t>
                      </a:r>
                      <a:r>
                        <a:rPr lang="it-IT" sz="1100" b="0" i="0" dirty="0" err="1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Burrascano</a:t>
                      </a:r>
                      <a:r>
                        <a:rPr lang="it-IT" sz="1100" b="0" i="0" dirty="0">
                          <a:solidFill>
                            <a:srgbClr val="3D405B"/>
                          </a:solidFill>
                          <a:latin typeface="Tenorite" panose="00000500000000000000" pitchFamily="2" charset="0"/>
                        </a:rPr>
                        <a:t> </a:t>
                      </a:r>
                      <a:r>
                        <a:rPr lang="en-GB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it-IT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Università Sapienza di Roma)</a:t>
                      </a:r>
                      <a:br>
                        <a:rPr lang="it-IT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it-IT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Moderatrice: Sonia Filippazzi </a:t>
                      </a:r>
                      <a:r>
                        <a:rPr lang="it-IT" sz="105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(Radio Rai)</a:t>
                      </a:r>
                      <a:endParaRPr lang="it-IT" sz="1050" b="0" i="0" u="none" strike="noStrike" kern="1200" dirty="0">
                        <a:solidFill>
                          <a:srgbClr val="3D405B"/>
                        </a:solidFill>
                        <a:effectLst/>
                        <a:highlight>
                          <a:srgbClr val="FFFF00"/>
                        </a:highlight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878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12:30 – 16:00 </a:t>
                      </a:r>
                      <a:endParaRPr lang="en-GB" sz="1100" b="1" dirty="0">
                        <a:solidFill>
                          <a:srgbClr val="3D405B"/>
                        </a:solidFill>
                        <a:latin typeface="Tenorite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1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Visita guidata Orto Botanico </a:t>
                      </a:r>
                      <a:r>
                        <a:rPr lang="it-IT" sz="1100" b="0" i="0" u="none" strike="noStrike" kern="1200" dirty="0">
                          <a:solidFill>
                            <a:srgbClr val="3D405B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(in diversi gruppi)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500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1798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1927</TotalTime>
  <Words>2525</Words>
  <Application>Microsoft Office PowerPoint</Application>
  <PresentationFormat>Personalizzato</PresentationFormat>
  <Paragraphs>531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Tenorite</vt:lpstr>
      <vt:lpstr>Office Theme</vt:lpstr>
      <vt:lpstr>Challenging conservation adattarsi al cambiamento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Challenging conservation adattarsi al cambiamento</dc:title>
  <dc:creator>Valeria Yeraldin Mendez Angarita</dc:creator>
  <cp:lastModifiedBy>Lisa Tedeschi</cp:lastModifiedBy>
  <cp:revision>64</cp:revision>
  <dcterms:created xsi:type="dcterms:W3CDTF">2022-07-10T12:29:29Z</dcterms:created>
  <dcterms:modified xsi:type="dcterms:W3CDTF">2023-03-29T07:48:53Z</dcterms:modified>
</cp:coreProperties>
</file>